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76" r:id="rId6"/>
    <p:sldId id="261" r:id="rId7"/>
    <p:sldId id="262" r:id="rId8"/>
    <p:sldId id="263" r:id="rId9"/>
    <p:sldId id="264" r:id="rId10"/>
    <p:sldId id="279" r:id="rId11"/>
    <p:sldId id="265" r:id="rId12"/>
    <p:sldId id="266" r:id="rId13"/>
    <p:sldId id="267" r:id="rId14"/>
    <p:sldId id="268" r:id="rId15"/>
    <p:sldId id="269" r:id="rId16"/>
    <p:sldId id="270" r:id="rId17"/>
    <p:sldId id="277" r:id="rId18"/>
    <p:sldId id="278" r:id="rId19"/>
    <p:sldId id="273" r:id="rId20"/>
    <p:sldId id="274" r:id="rId21"/>
    <p:sldId id="281" r:id="rId22"/>
  </p:sldIdLst>
  <p:sldSz cx="9753600" cy="7315200"/>
  <p:notesSz cx="6858000" cy="9144000"/>
  <p:embeddedFontLst>
    <p:embeddedFont>
      <p:font typeface="Arimo" panose="020B0604020202020204" pitchFamily="34" charset="0"/>
      <p:regular r:id="rId24"/>
    </p:embeddedFont>
    <p:embeddedFont>
      <p:font typeface="Calibri" panose="020F0502020204030204" pitchFamily="34" charset="0"/>
      <p:regular r:id="rId25"/>
      <p:bold r:id="rId26"/>
      <p:italic r:id="rId27"/>
      <p:boldItalic r:id="rId28"/>
    </p:embeddedFont>
    <p:embeddedFont>
      <p:font typeface="Poppins" pitchFamily="2" charset="77"/>
      <p:regular r:id="rId29"/>
      <p:bold r:id="rId30"/>
      <p:italic r:id="rId31"/>
      <p:boldItalic r:id="rId32"/>
    </p:embeddedFont>
    <p:embeddedFont>
      <p:font typeface="Poppins Bold" panose="02000000000000000000" pitchFamily="2" charset="77"/>
      <p:regular r:id="rId33"/>
      <p:bold r:id="rId34"/>
    </p:embeddedFont>
    <p:embeddedFont>
      <p:font typeface="Poppins Light" panose="020B0604020202020204" pitchFamily="34" charset="0"/>
      <p:regular r:id="rId35"/>
      <p:italic r:id="rId36"/>
    </p:embeddedFont>
    <p:embeddedFont>
      <p:font typeface="Poppins Light Bold" panose="02000000000000000000" pitchFamily="2" charset="77"/>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 userDrawn="1">
          <p15:clr>
            <a:srgbClr val="A4A3A4"/>
          </p15:clr>
        </p15:guide>
        <p15:guide id="2" pos="288" userDrawn="1">
          <p15:clr>
            <a:srgbClr val="A4A3A4"/>
          </p15:clr>
        </p15:guide>
        <p15:guide id="3" pos="5856" userDrawn="1">
          <p15:clr>
            <a:srgbClr val="A4A3A4"/>
          </p15:clr>
        </p15:guide>
        <p15:guide id="4"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293"/>
    <a:srgbClr val="00E192"/>
    <a:srgbClr val="00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1" autoAdjust="0"/>
    <p:restoredTop sz="94609" autoAdjust="0"/>
  </p:normalViewPr>
  <p:slideViewPr>
    <p:cSldViewPr>
      <p:cViewPr varScale="1">
        <p:scale>
          <a:sx n="142" d="100"/>
          <a:sy n="142" d="100"/>
        </p:scale>
        <p:origin x="336" y="176"/>
      </p:cViewPr>
      <p:guideLst>
        <p:guide orient="horz" pos="384"/>
        <p:guide pos="288"/>
        <p:guide pos="5856"/>
        <p:guide orient="horz" pos="398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B49C9-8F03-C44A-9F16-5B358948EA27}" type="datetimeFigureOut">
              <a:rPr lang="en-US" smtClean="0"/>
              <a:t>12/11/22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B0070-32AD-F848-BF63-C7536404306D}" type="slidenum">
              <a:rPr lang="en-US" smtClean="0"/>
              <a:t>‹#›</a:t>
            </a:fld>
            <a:endParaRPr lang="en-US"/>
          </a:p>
        </p:txBody>
      </p:sp>
    </p:spTree>
    <p:extLst>
      <p:ext uri="{BB962C8B-B14F-4D97-AF65-F5344CB8AC3E}">
        <p14:creationId xmlns:p14="http://schemas.microsoft.com/office/powerpoint/2010/main" val="3598849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3</a:t>
            </a:fld>
            <a:endParaRPr lang="en-US"/>
          </a:p>
        </p:txBody>
      </p:sp>
    </p:spTree>
    <p:extLst>
      <p:ext uri="{BB962C8B-B14F-4D97-AF65-F5344CB8AC3E}">
        <p14:creationId xmlns:p14="http://schemas.microsoft.com/office/powerpoint/2010/main" val="318798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5</a:t>
            </a:fld>
            <a:endParaRPr lang="en-US"/>
          </a:p>
        </p:txBody>
      </p:sp>
    </p:spTree>
    <p:extLst>
      <p:ext uri="{BB962C8B-B14F-4D97-AF65-F5344CB8AC3E}">
        <p14:creationId xmlns:p14="http://schemas.microsoft.com/office/powerpoint/2010/main" val="81468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0070-32AD-F848-BF63-C7536404306D}" type="slidenum">
              <a:rPr lang="en-US" smtClean="0"/>
              <a:t>21</a:t>
            </a:fld>
            <a:endParaRPr lang="en-US"/>
          </a:p>
        </p:txBody>
      </p:sp>
    </p:spTree>
    <p:extLst>
      <p:ext uri="{BB962C8B-B14F-4D97-AF65-F5344CB8AC3E}">
        <p14:creationId xmlns:p14="http://schemas.microsoft.com/office/powerpoint/2010/main" val="239011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2" name="Group 2"/>
          <p:cNvGrpSpPr/>
          <p:nvPr/>
        </p:nvGrpSpPr>
        <p:grpSpPr>
          <a:xfrm>
            <a:off x="444379" y="1044373"/>
            <a:ext cx="6959476" cy="5737426"/>
            <a:chOff x="0" y="1038049"/>
            <a:chExt cx="9279303" cy="7649908"/>
          </a:xfrm>
        </p:grpSpPr>
        <p:sp>
          <p:nvSpPr>
            <p:cNvPr id="3" name="TextBox 3"/>
            <p:cNvSpPr txBox="1"/>
            <p:nvPr/>
          </p:nvSpPr>
          <p:spPr>
            <a:xfrm>
              <a:off x="17095" y="1038049"/>
              <a:ext cx="6995425" cy="2769906"/>
            </a:xfrm>
            <a:prstGeom prst="rect">
              <a:avLst/>
            </a:prstGeom>
          </p:spPr>
          <p:txBody>
            <a:bodyPr wrap="square" lIns="0" tIns="0" rIns="0" bIns="0" rtlCol="0" anchor="t">
              <a:spAutoFit/>
            </a:bodyPr>
            <a:lstStyle/>
            <a:p>
              <a:pPr>
                <a:lnSpc>
                  <a:spcPts val="5399"/>
                </a:lnSpc>
              </a:pPr>
              <a:r>
                <a:rPr lang="en-US" sz="4000" spc="-44">
                  <a:solidFill>
                    <a:srgbClr val="00E091"/>
                  </a:solidFill>
                  <a:latin typeface="Poppins" pitchFamily="2" charset="77"/>
                  <a:cs typeface="Poppins" pitchFamily="2" charset="77"/>
                </a:rPr>
                <a:t>Statistical &amp; Predictive Analysis </a:t>
              </a:r>
            </a:p>
            <a:p>
              <a:pPr>
                <a:lnSpc>
                  <a:spcPts val="5399"/>
                </a:lnSpc>
              </a:pPr>
              <a:r>
                <a:rPr lang="en-US" sz="4000" spc="-44">
                  <a:solidFill>
                    <a:srgbClr val="00E091"/>
                  </a:solidFill>
                  <a:latin typeface="Poppins" pitchFamily="2" charset="77"/>
                  <a:cs typeface="Poppins" pitchFamily="2" charset="77"/>
                </a:rPr>
                <a:t>of Song Popularity</a:t>
              </a:r>
            </a:p>
          </p:txBody>
        </p:sp>
        <p:sp>
          <p:nvSpPr>
            <p:cNvPr id="4" name="TextBox 4"/>
            <p:cNvSpPr txBox="1"/>
            <p:nvPr/>
          </p:nvSpPr>
          <p:spPr>
            <a:xfrm>
              <a:off x="47125" y="6020558"/>
              <a:ext cx="9232178" cy="2667399"/>
            </a:xfrm>
            <a:prstGeom prst="rect">
              <a:avLst/>
            </a:prstGeom>
          </p:spPr>
          <p:txBody>
            <a:bodyPr wrap="square" lIns="0" tIns="0" rIns="0" bIns="0" rtlCol="0" anchor="t">
              <a:spAutoFit/>
            </a:bodyPr>
            <a:lstStyle/>
            <a:p>
              <a:pPr>
                <a:lnSpc>
                  <a:spcPts val="2584"/>
                </a:lnSpc>
              </a:pPr>
              <a:r>
                <a:rPr lang="en-US" sz="1846" spc="184" dirty="0">
                  <a:solidFill>
                    <a:srgbClr val="FFFFFF"/>
                  </a:solidFill>
                  <a:latin typeface="Poppins" pitchFamily="2" charset="77"/>
                  <a:cs typeface="Poppins" pitchFamily="2" charset="77"/>
                </a:rPr>
                <a:t>ADVAITH S RAO </a:t>
              </a:r>
            </a:p>
            <a:p>
              <a:pPr>
                <a:lnSpc>
                  <a:spcPts val="2584"/>
                </a:lnSpc>
              </a:pPr>
              <a:r>
                <a:rPr lang="en-US" sz="1846" spc="184" dirty="0">
                  <a:solidFill>
                    <a:srgbClr val="FFFFFF"/>
                  </a:solidFill>
                  <a:latin typeface="Poppins" pitchFamily="2" charset="77"/>
                  <a:cs typeface="Poppins" pitchFamily="2" charset="77"/>
                </a:rPr>
                <a:t>AYUSH OTURKAR </a:t>
              </a:r>
            </a:p>
            <a:p>
              <a:pPr>
                <a:lnSpc>
                  <a:spcPts val="2584"/>
                </a:lnSpc>
              </a:pPr>
              <a:r>
                <a:rPr lang="en-US" sz="1846" spc="184" dirty="0">
                  <a:solidFill>
                    <a:srgbClr val="FFFFFF"/>
                  </a:solidFill>
                  <a:latin typeface="Poppins" pitchFamily="2" charset="77"/>
                  <a:cs typeface="Poppins" pitchFamily="2" charset="77"/>
                </a:rPr>
                <a:t>FALGUN MALHOTRA</a:t>
              </a:r>
            </a:p>
            <a:p>
              <a:pPr>
                <a:lnSpc>
                  <a:spcPts val="2584"/>
                </a:lnSpc>
              </a:pPr>
              <a:r>
                <a:rPr lang="en-US" sz="1846" spc="184" dirty="0">
                  <a:solidFill>
                    <a:srgbClr val="FFFFFF"/>
                  </a:solidFill>
                  <a:latin typeface="Poppins" pitchFamily="2" charset="77"/>
                  <a:cs typeface="Poppins" pitchFamily="2" charset="77"/>
                </a:rPr>
                <a:t>HSIAO-CHUN HUNG (JEANIE)</a:t>
              </a:r>
            </a:p>
            <a:p>
              <a:pPr>
                <a:lnSpc>
                  <a:spcPts val="2584"/>
                </a:lnSpc>
              </a:pPr>
              <a:r>
                <a:rPr lang="en-US" sz="1846" spc="184" dirty="0">
                  <a:solidFill>
                    <a:srgbClr val="FFFFFF"/>
                  </a:solidFill>
                  <a:latin typeface="Poppins" pitchFamily="2" charset="77"/>
                  <a:cs typeface="Poppins" pitchFamily="2" charset="77"/>
                </a:rPr>
                <a:t>VANSHITA GUPTA</a:t>
              </a:r>
            </a:p>
            <a:p>
              <a:pPr algn="just">
                <a:lnSpc>
                  <a:spcPts val="2584"/>
                </a:lnSpc>
              </a:pPr>
              <a:endParaRPr lang="en-US" sz="1846" spc="184" dirty="0">
                <a:solidFill>
                  <a:srgbClr val="FFFFFF"/>
                </a:solidFill>
                <a:latin typeface="Poppins" pitchFamily="2" charset="77"/>
                <a:cs typeface="Poppins" pitchFamily="2" charset="77"/>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0" y="5722913"/>
              <a:ext cx="765630" cy="176007"/>
            </a:xfrm>
            <a:prstGeom prst="rect">
              <a:avLst/>
            </a:prstGeom>
          </p:spPr>
        </p:pic>
      </p:grpSp>
      <p:sp>
        <p:nvSpPr>
          <p:cNvPr id="6" name="TextBox 6"/>
          <p:cNvSpPr txBox="1"/>
          <p:nvPr/>
        </p:nvSpPr>
        <p:spPr>
          <a:xfrm rot="5400000">
            <a:off x="5439101" y="2895600"/>
            <a:ext cx="7620141" cy="1524000"/>
          </a:xfrm>
          <a:prstGeom prst="rect">
            <a:avLst/>
          </a:prstGeom>
        </p:spPr>
        <p:txBody>
          <a:bodyPr wrap="square" lIns="0" tIns="0" rIns="0" bIns="0" rtlCol="0" anchor="t">
            <a:spAutoFit/>
          </a:bodyPr>
          <a:lstStyle/>
          <a:p>
            <a:pPr algn="ctr">
              <a:lnSpc>
                <a:spcPts val="12000"/>
              </a:lnSpc>
            </a:pPr>
            <a:r>
              <a:rPr lang="en-US" sz="10000" spc="-100" dirty="0">
                <a:solidFill>
                  <a:srgbClr val="00E091">
                    <a:alpha val="49804"/>
                  </a:srgbClr>
                </a:solidFill>
                <a:latin typeface="Poppins" pitchFamily="2" charset="77"/>
                <a:cs typeface="Poppins" pitchFamily="2" charset="77"/>
              </a:rPr>
              <a:t>STREAMING</a:t>
            </a:r>
          </a:p>
        </p:txBody>
      </p:sp>
      <p:sp>
        <p:nvSpPr>
          <p:cNvPr id="7" name="TextBox 7"/>
          <p:cNvSpPr txBox="1"/>
          <p:nvPr/>
        </p:nvSpPr>
        <p:spPr>
          <a:xfrm rot="5400000">
            <a:off x="4419530"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8" name="TextBox 8"/>
          <p:cNvSpPr txBox="1"/>
          <p:nvPr/>
        </p:nvSpPr>
        <p:spPr>
          <a:xfrm rot="5400000">
            <a:off x="3428929"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pic>
        <p:nvPicPr>
          <p:cNvPr id="9" name="Picture 9"/>
          <p:cNvPicPr>
            <a:picLocks noChangeAspect="1"/>
          </p:cNvPicPr>
          <p:nvPr/>
        </p:nvPicPr>
        <p:blipFill>
          <a:blip r:embed="rId4"/>
          <a:srcRect l="28809" t="1675" r="30016"/>
          <a:stretch>
            <a:fillRect/>
          </a:stretch>
        </p:blipFill>
        <p:spPr>
          <a:xfrm>
            <a:off x="5739911" y="1044373"/>
            <a:ext cx="3327889" cy="52969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6" name="TextBox 6"/>
          <p:cNvSpPr txBox="1"/>
          <p:nvPr/>
        </p:nvSpPr>
        <p:spPr>
          <a:xfrm>
            <a:off x="457200" y="135285"/>
            <a:ext cx="8839200" cy="588623"/>
          </a:xfrm>
          <a:prstGeom prst="rect">
            <a:avLst/>
          </a:prstGeom>
        </p:spPr>
        <p:txBody>
          <a:bodyPr wrap="square" lIns="0" tIns="0" rIns="0" bIns="0" rtlCol="0" anchor="t">
            <a:spAutoFit/>
          </a:bodyPr>
          <a:lstStyle/>
          <a:p>
            <a:pPr algn="just">
              <a:lnSpc>
                <a:spcPts val="4560"/>
              </a:lnSpc>
            </a:pPr>
            <a:r>
              <a:rPr lang="en-US" sz="3800" b="1" spc="-41" dirty="0">
                <a:solidFill>
                  <a:srgbClr val="00E192"/>
                </a:solidFill>
                <a:latin typeface="Poppins" pitchFamily="2" charset="77"/>
                <a:cs typeface="Poppins" pitchFamily="2" charset="77"/>
              </a:rPr>
              <a:t>SONG DURATION VS POPULARITY</a:t>
            </a:r>
          </a:p>
        </p:txBody>
      </p:sp>
      <p:pic>
        <p:nvPicPr>
          <p:cNvPr id="7" name="Picture 6">
            <a:extLst>
              <a:ext uri="{FF2B5EF4-FFF2-40B4-BE49-F238E27FC236}">
                <a16:creationId xmlns:a16="http://schemas.microsoft.com/office/drawing/2014/main" id="{4260922A-B495-F23C-2DD3-676B6EDA6610}"/>
              </a:ext>
            </a:extLst>
          </p:cNvPr>
          <p:cNvPicPr>
            <a:picLocks noChangeAspect="1"/>
          </p:cNvPicPr>
          <p:nvPr/>
        </p:nvPicPr>
        <p:blipFill>
          <a:blip r:embed="rId2"/>
          <a:stretch>
            <a:fillRect/>
          </a:stretch>
        </p:blipFill>
        <p:spPr>
          <a:xfrm>
            <a:off x="457200" y="1624264"/>
            <a:ext cx="8839200" cy="4700336"/>
          </a:xfrm>
          <a:prstGeom prst="rect">
            <a:avLst/>
          </a:prstGeom>
        </p:spPr>
      </p:pic>
      <p:pic>
        <p:nvPicPr>
          <p:cNvPr id="8" name="Picture 26">
            <a:extLst>
              <a:ext uri="{FF2B5EF4-FFF2-40B4-BE49-F238E27FC236}">
                <a16:creationId xmlns:a16="http://schemas.microsoft.com/office/drawing/2014/main" id="{8CE69820-B7C5-9AE1-163A-6B41B7EBC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90338" y="784042"/>
            <a:ext cx="625621" cy="143821"/>
          </a:xfrm>
          <a:prstGeom prst="rect">
            <a:avLst/>
          </a:prstGeom>
        </p:spPr>
      </p:pic>
    </p:spTree>
    <p:extLst>
      <p:ext uri="{BB962C8B-B14F-4D97-AF65-F5344CB8AC3E}">
        <p14:creationId xmlns:p14="http://schemas.microsoft.com/office/powerpoint/2010/main" val="42649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600201"/>
            <a:ext cx="8839200" cy="4724400"/>
          </a:xfrm>
          <a:prstGeom prst="rect">
            <a:avLst/>
          </a:prstGeom>
        </p:spPr>
      </p:pic>
      <p:sp>
        <p:nvSpPr>
          <p:cNvPr id="6" name="TextBox 6"/>
          <p:cNvSpPr txBox="1"/>
          <p:nvPr/>
        </p:nvSpPr>
        <p:spPr>
          <a:xfrm>
            <a:off x="452718" y="142925"/>
            <a:ext cx="8839201" cy="1179810"/>
          </a:xfrm>
          <a:prstGeom prst="rect">
            <a:avLst/>
          </a:prstGeom>
        </p:spPr>
        <p:txBody>
          <a:bodyPr wrap="square" lIns="0" tIns="0" rIns="0" bIns="0" rtlCol="0" anchor="t">
            <a:spAutoFit/>
          </a:bodyPr>
          <a:lstStyle/>
          <a:p>
            <a:pPr algn="just">
              <a:lnSpc>
                <a:spcPts val="4560"/>
              </a:lnSpc>
            </a:pPr>
            <a:r>
              <a:rPr lang="en-US" sz="3800" b="1" spc="-41" dirty="0">
                <a:solidFill>
                  <a:srgbClr val="00E192"/>
                </a:solidFill>
                <a:latin typeface="Poppins" pitchFamily="2" charset="77"/>
                <a:cs typeface="Poppins" pitchFamily="2" charset="77"/>
              </a:rPr>
              <a:t>CORRELATION MATRIX BETWEEN ALL AUDIO FEATURES </a:t>
            </a:r>
          </a:p>
        </p:txBody>
      </p:sp>
      <p:pic>
        <p:nvPicPr>
          <p:cNvPr id="7" name="Picture 26">
            <a:extLst>
              <a:ext uri="{FF2B5EF4-FFF2-40B4-BE49-F238E27FC236}">
                <a16:creationId xmlns:a16="http://schemas.microsoft.com/office/drawing/2014/main" id="{293B2B2D-C67E-AAB8-59A7-9C3218D274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grpSp>
        <p:nvGrpSpPr>
          <p:cNvPr id="2" name="Group 2"/>
          <p:cNvGrpSpPr/>
          <p:nvPr/>
        </p:nvGrpSpPr>
        <p:grpSpPr>
          <a:xfrm>
            <a:off x="4248151" y="1143000"/>
            <a:ext cx="4692649" cy="5437004"/>
            <a:chOff x="0" y="-38100"/>
            <a:chExt cx="5968050" cy="7249333"/>
          </a:xfrm>
        </p:grpSpPr>
        <p:sp>
          <p:nvSpPr>
            <p:cNvPr id="3" name="TextBox 3"/>
            <p:cNvSpPr txBox="1"/>
            <p:nvPr/>
          </p:nvSpPr>
          <p:spPr>
            <a:xfrm>
              <a:off x="0" y="-38100"/>
              <a:ext cx="5968050" cy="461665"/>
            </a:xfrm>
            <a:prstGeom prst="rect">
              <a:avLst/>
            </a:prstGeom>
          </p:spPr>
          <p:txBody>
            <a:bodyPr lIns="0" tIns="0" rIns="0" bIns="0" rtlCol="0" anchor="t">
              <a:spAutoFit/>
            </a:bodyPr>
            <a:lstStyle/>
            <a:p>
              <a:pPr>
                <a:lnSpc>
                  <a:spcPts val="2705"/>
                </a:lnSpc>
              </a:pPr>
              <a:r>
                <a:rPr lang="en-US" sz="2000" b="1" spc="193">
                  <a:solidFill>
                    <a:srgbClr val="182722"/>
                  </a:solidFill>
                  <a:latin typeface="Poppins" pitchFamily="2" charset="77"/>
                  <a:cs typeface="Poppins" pitchFamily="2" charset="77"/>
                </a:rPr>
                <a:t>IS NEW ARTIST?</a:t>
              </a:r>
            </a:p>
          </p:txBody>
        </p:sp>
        <p:sp>
          <p:nvSpPr>
            <p:cNvPr id="4" name="TextBox 4"/>
            <p:cNvSpPr txBox="1"/>
            <p:nvPr/>
          </p:nvSpPr>
          <p:spPr>
            <a:xfrm>
              <a:off x="0" y="568626"/>
              <a:ext cx="5968050" cy="1552303"/>
            </a:xfrm>
            <a:prstGeom prst="rect">
              <a:avLst/>
            </a:prstGeom>
          </p:spPr>
          <p:txBody>
            <a:bodyPr wrap="square" lIns="0" tIns="0" rIns="0" bIns="0" rtlCol="0" anchor="t">
              <a:spAutoFit/>
            </a:bodyPr>
            <a:lstStyle/>
            <a:p>
              <a:pPr algn="just">
                <a:lnSpc>
                  <a:spcPts val="2268"/>
                </a:lnSpc>
              </a:pPr>
              <a:r>
                <a:rPr lang="en-US" sz="1510" spc="15">
                  <a:solidFill>
                    <a:srgbClr val="182722"/>
                  </a:solidFill>
                  <a:latin typeface="Poppins Light"/>
                </a:rPr>
                <a:t>This feature is based on the total track count per artist. If the total song count is 1, we consider artist to be new and feature value becomes 1, else 0. </a:t>
              </a:r>
            </a:p>
          </p:txBody>
        </p:sp>
        <p:sp>
          <p:nvSpPr>
            <p:cNvPr id="5" name="TextBox 5"/>
            <p:cNvSpPr txBox="1"/>
            <p:nvPr/>
          </p:nvSpPr>
          <p:spPr>
            <a:xfrm>
              <a:off x="0" y="2900878"/>
              <a:ext cx="5968050" cy="461665"/>
            </a:xfrm>
            <a:prstGeom prst="rect">
              <a:avLst/>
            </a:prstGeom>
          </p:spPr>
          <p:txBody>
            <a:bodyPr lIns="0" tIns="0" rIns="0" bIns="0" rtlCol="0" anchor="t">
              <a:spAutoFit/>
            </a:bodyPr>
            <a:lstStyle/>
            <a:p>
              <a:pPr>
                <a:lnSpc>
                  <a:spcPts val="2705"/>
                </a:lnSpc>
              </a:pPr>
              <a:r>
                <a:rPr lang="en-US" sz="2000" b="1" spc="193">
                  <a:solidFill>
                    <a:srgbClr val="182722"/>
                  </a:solidFill>
                  <a:latin typeface="Poppins" pitchFamily="2" charset="77"/>
                  <a:cs typeface="Poppins" pitchFamily="2" charset="77"/>
                </a:rPr>
                <a:t>POPULAR KEY</a:t>
              </a:r>
            </a:p>
          </p:txBody>
        </p:sp>
        <p:sp>
          <p:nvSpPr>
            <p:cNvPr id="6" name="TextBox 6"/>
            <p:cNvSpPr txBox="1"/>
            <p:nvPr/>
          </p:nvSpPr>
          <p:spPr>
            <a:xfrm>
              <a:off x="0" y="3507604"/>
              <a:ext cx="5968050" cy="1567094"/>
            </a:xfrm>
            <a:prstGeom prst="rect">
              <a:avLst/>
            </a:prstGeom>
          </p:spPr>
          <p:txBody>
            <a:bodyPr lIns="0" tIns="0" rIns="0" bIns="0" rtlCol="0" anchor="t">
              <a:spAutoFit/>
            </a:bodyPr>
            <a:lstStyle/>
            <a:p>
              <a:pPr algn="just">
                <a:lnSpc>
                  <a:spcPts val="2268"/>
                </a:lnSpc>
              </a:pPr>
              <a:r>
                <a:rPr lang="en-US" sz="1510" spc="15">
                  <a:solidFill>
                    <a:srgbClr val="182722"/>
                  </a:solidFill>
                  <a:latin typeface="Poppins Light"/>
                </a:rPr>
                <a:t>This feature is based on the feature </a:t>
              </a:r>
              <a:r>
                <a:rPr lang="en-US" sz="1512" spc="15">
                  <a:solidFill>
                    <a:srgbClr val="182722"/>
                  </a:solidFill>
                  <a:latin typeface="Poppins Light"/>
                </a:rPr>
                <a:t>'</a:t>
              </a:r>
              <a:r>
                <a:rPr lang="en-US" sz="1510" spc="15">
                  <a:solidFill>
                    <a:srgbClr val="182722"/>
                  </a:solidFill>
                  <a:latin typeface="Poppins Light"/>
                </a:rPr>
                <a:t>key</a:t>
              </a:r>
              <a:r>
                <a:rPr lang="en-US" sz="1512" spc="15">
                  <a:solidFill>
                    <a:srgbClr val="182722"/>
                  </a:solidFill>
                  <a:latin typeface="Poppins Light"/>
                </a:rPr>
                <a:t>'</a:t>
              </a:r>
              <a:r>
                <a:rPr lang="en-US" sz="1510" spc="15">
                  <a:solidFill>
                    <a:srgbClr val="182722"/>
                  </a:solidFill>
                  <a:latin typeface="Poppins Light"/>
                </a:rPr>
                <a:t>. If the key is C, C#, G#, B (0,1,8,11), we consider it to be a popular key and our feature value becomes 1, else 0. </a:t>
              </a:r>
            </a:p>
          </p:txBody>
        </p:sp>
        <p:sp>
          <p:nvSpPr>
            <p:cNvPr id="7" name="TextBox 7"/>
            <p:cNvSpPr txBox="1"/>
            <p:nvPr/>
          </p:nvSpPr>
          <p:spPr>
            <a:xfrm>
              <a:off x="0" y="5840817"/>
              <a:ext cx="5968050" cy="461665"/>
            </a:xfrm>
            <a:prstGeom prst="rect">
              <a:avLst/>
            </a:prstGeom>
          </p:spPr>
          <p:txBody>
            <a:bodyPr lIns="0" tIns="0" rIns="0" bIns="0" rtlCol="0" anchor="t">
              <a:spAutoFit/>
            </a:bodyPr>
            <a:lstStyle/>
            <a:p>
              <a:pPr>
                <a:lnSpc>
                  <a:spcPts val="2705"/>
                </a:lnSpc>
              </a:pPr>
              <a:r>
                <a:rPr lang="en-US" sz="2000" b="1" spc="193">
                  <a:solidFill>
                    <a:srgbClr val="182722"/>
                  </a:solidFill>
                  <a:latin typeface="Poppins" pitchFamily="2" charset="77"/>
                  <a:cs typeface="Poppins" pitchFamily="2" charset="77"/>
                </a:rPr>
                <a:t>NOISE LEVEL </a:t>
              </a:r>
            </a:p>
          </p:txBody>
        </p:sp>
        <p:sp>
          <p:nvSpPr>
            <p:cNvPr id="8" name="TextBox 8"/>
            <p:cNvSpPr txBox="1"/>
            <p:nvPr/>
          </p:nvSpPr>
          <p:spPr>
            <a:xfrm>
              <a:off x="0" y="6445554"/>
              <a:ext cx="5968050" cy="765679"/>
            </a:xfrm>
            <a:prstGeom prst="rect">
              <a:avLst/>
            </a:prstGeom>
          </p:spPr>
          <p:txBody>
            <a:bodyPr lIns="0" tIns="0" rIns="0" bIns="0" rtlCol="0" anchor="t">
              <a:spAutoFit/>
            </a:bodyPr>
            <a:lstStyle/>
            <a:p>
              <a:pPr>
                <a:lnSpc>
                  <a:spcPts val="2268"/>
                </a:lnSpc>
              </a:pPr>
              <a:r>
                <a:rPr lang="en-US" sz="1510" spc="15">
                  <a:solidFill>
                    <a:srgbClr val="182722"/>
                  </a:solidFill>
                  <a:latin typeface="Poppins Light"/>
                </a:rPr>
                <a:t>This feature is created using 0.5 * difference between </a:t>
              </a:r>
              <a:r>
                <a:rPr lang="en-US" sz="1512" spc="15">
                  <a:solidFill>
                    <a:srgbClr val="182722"/>
                  </a:solidFill>
                  <a:latin typeface="Poppins Light"/>
                </a:rPr>
                <a:t>'</a:t>
              </a:r>
              <a:r>
                <a:rPr lang="en-US" sz="1510" spc="15">
                  <a:solidFill>
                    <a:srgbClr val="182722"/>
                  </a:solidFill>
                  <a:latin typeface="Poppins Light"/>
                </a:rPr>
                <a:t>energy</a:t>
              </a:r>
              <a:r>
                <a:rPr lang="en-US" sz="1512" spc="15">
                  <a:solidFill>
                    <a:srgbClr val="182722"/>
                  </a:solidFill>
                  <a:latin typeface="Poppins Light"/>
                </a:rPr>
                <a:t>'</a:t>
              </a:r>
              <a:r>
                <a:rPr lang="en-US" sz="1510" spc="15">
                  <a:solidFill>
                    <a:srgbClr val="182722"/>
                  </a:solidFill>
                  <a:latin typeface="Poppins Light"/>
                </a:rPr>
                <a:t> and </a:t>
              </a:r>
              <a:r>
                <a:rPr lang="en-US" sz="1512" spc="15">
                  <a:solidFill>
                    <a:srgbClr val="182722"/>
                  </a:solidFill>
                  <a:latin typeface="Poppins Light"/>
                </a:rPr>
                <a:t>'a</a:t>
              </a:r>
              <a:r>
                <a:rPr lang="en-US" sz="1510" spc="15">
                  <a:solidFill>
                    <a:srgbClr val="182722"/>
                  </a:solidFill>
                  <a:latin typeface="Poppins Light"/>
                </a:rPr>
                <a:t>cousticness</a:t>
              </a:r>
              <a:r>
                <a:rPr lang="en-US" sz="1512" spc="15">
                  <a:solidFill>
                    <a:srgbClr val="182722"/>
                  </a:solidFill>
                  <a:latin typeface="Poppins Light"/>
                </a:rPr>
                <a:t>'</a:t>
              </a:r>
              <a:r>
                <a:rPr lang="en-US" sz="1510" spc="15">
                  <a:solidFill>
                    <a:srgbClr val="182722"/>
                  </a:solidFill>
                  <a:latin typeface="Poppins Light"/>
                </a:rPr>
                <a:t>. </a:t>
              </a:r>
            </a:p>
          </p:txBody>
        </p:sp>
      </p:grpSp>
      <p:sp>
        <p:nvSpPr>
          <p:cNvPr id="9" name="AutoShape 9"/>
          <p:cNvSpPr/>
          <p:nvPr/>
        </p:nvSpPr>
        <p:spPr>
          <a:xfrm>
            <a:off x="0" y="0"/>
            <a:ext cx="3429435" cy="7325343"/>
          </a:xfrm>
          <a:prstGeom prst="rect">
            <a:avLst/>
          </a:prstGeom>
          <a:solidFill>
            <a:srgbClr val="182722"/>
          </a:solidFill>
        </p:spPr>
      </p:sp>
      <p:sp>
        <p:nvSpPr>
          <p:cNvPr id="10" name="TextBox 10"/>
          <p:cNvSpPr txBox="1"/>
          <p:nvPr/>
        </p:nvSpPr>
        <p:spPr>
          <a:xfrm>
            <a:off x="228166" y="3052444"/>
            <a:ext cx="3429434" cy="1210310"/>
          </a:xfrm>
          <a:prstGeom prst="rect">
            <a:avLst/>
          </a:prstGeom>
        </p:spPr>
        <p:txBody>
          <a:bodyPr wrap="square" lIns="0" tIns="0" rIns="0" bIns="0" rtlCol="0" anchor="t">
            <a:spAutoFit/>
          </a:bodyPr>
          <a:lstStyle/>
          <a:p>
            <a:pPr>
              <a:lnSpc>
                <a:spcPts val="4560"/>
              </a:lnSpc>
            </a:pPr>
            <a:r>
              <a:rPr lang="en-US" sz="3800" b="1" spc="-41" dirty="0">
                <a:solidFill>
                  <a:srgbClr val="00E192"/>
                </a:solidFill>
                <a:latin typeface="Poppins" pitchFamily="2" charset="77"/>
                <a:cs typeface="Poppins" pitchFamily="2" charset="77"/>
              </a:rPr>
              <a:t>FEATURE ENGINEERING</a:t>
            </a:r>
          </a:p>
        </p:txBody>
      </p:sp>
      <p:sp>
        <p:nvSpPr>
          <p:cNvPr id="11" name="TextBox 11"/>
          <p:cNvSpPr txBox="1"/>
          <p:nvPr/>
        </p:nvSpPr>
        <p:spPr>
          <a:xfrm>
            <a:off x="3276600" y="304800"/>
            <a:ext cx="5218389"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Poppins Bold"/>
              </a:rPr>
              <a:t>New features :</a:t>
            </a:r>
          </a:p>
        </p:txBody>
      </p:sp>
      <p:pic>
        <p:nvPicPr>
          <p:cNvPr id="12" name="Picture 26">
            <a:extLst>
              <a:ext uri="{FF2B5EF4-FFF2-40B4-BE49-F238E27FC236}">
                <a16:creationId xmlns:a16="http://schemas.microsoft.com/office/drawing/2014/main" id="{AFD47636-C8DB-F925-77F4-CC8BEAB933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144389" y="4190843"/>
            <a:ext cx="625621" cy="14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0" y="0"/>
            <a:ext cx="3429435" cy="7381369"/>
          </a:xfrm>
          <a:prstGeom prst="rect">
            <a:avLst/>
          </a:prstGeom>
          <a:solidFill>
            <a:srgbClr val="182722"/>
          </a:solidFill>
        </p:spPr>
      </p:sp>
      <p:sp>
        <p:nvSpPr>
          <p:cNvPr id="3" name="TextBox 3"/>
          <p:cNvSpPr txBox="1"/>
          <p:nvPr/>
        </p:nvSpPr>
        <p:spPr>
          <a:xfrm>
            <a:off x="4278147" y="1140639"/>
            <a:ext cx="4694403" cy="692497"/>
          </a:xfrm>
          <a:prstGeom prst="rect">
            <a:avLst/>
          </a:prstGeom>
        </p:spPr>
        <p:txBody>
          <a:bodyPr wrap="square" lIns="0" tIns="0" rIns="0" bIns="0" rtlCol="0" anchor="t">
            <a:spAutoFit/>
          </a:bodyPr>
          <a:lstStyle/>
          <a:p>
            <a:pPr>
              <a:lnSpc>
                <a:spcPts val="2705"/>
              </a:lnSpc>
            </a:pPr>
            <a:r>
              <a:rPr lang="en-US" sz="1932" b="1" spc="193">
                <a:solidFill>
                  <a:srgbClr val="182722"/>
                </a:solidFill>
                <a:latin typeface="Poppins" pitchFamily="2" charset="77"/>
                <a:cs typeface="Poppins" pitchFamily="2" charset="77"/>
              </a:rPr>
              <a:t>DROPPING FEATURES BASED ON VARIANCE INFLATION FACTOR</a:t>
            </a:r>
          </a:p>
        </p:txBody>
      </p:sp>
      <p:sp>
        <p:nvSpPr>
          <p:cNvPr id="4" name="TextBox 4"/>
          <p:cNvSpPr txBox="1"/>
          <p:nvPr/>
        </p:nvSpPr>
        <p:spPr>
          <a:xfrm>
            <a:off x="4278147" y="1879155"/>
            <a:ext cx="4694403" cy="869277"/>
          </a:xfrm>
          <a:prstGeom prst="rect">
            <a:avLst/>
          </a:prstGeom>
        </p:spPr>
        <p:txBody>
          <a:bodyPr wrap="square" lIns="0" tIns="0" rIns="0" bIns="0" rtlCol="0" anchor="t">
            <a:spAutoFit/>
          </a:bodyPr>
          <a:lstStyle/>
          <a:p>
            <a:pPr algn="just">
              <a:lnSpc>
                <a:spcPts val="2268"/>
              </a:lnSpc>
            </a:pPr>
            <a:r>
              <a:rPr lang="en-US" sz="1512" spc="15" dirty="0">
                <a:solidFill>
                  <a:srgbClr val="182722"/>
                </a:solidFill>
                <a:latin typeface="Poppins Light"/>
              </a:rPr>
              <a:t>'loudness', 'danceability', 'energy', '</a:t>
            </a:r>
            <a:r>
              <a:rPr lang="en-US" sz="1512" spc="15" dirty="0" err="1">
                <a:solidFill>
                  <a:srgbClr val="182722"/>
                </a:solidFill>
                <a:latin typeface="Poppins Light"/>
              </a:rPr>
              <a:t>acousticness</a:t>
            </a:r>
            <a:r>
              <a:rPr lang="en-US" sz="1512" spc="15" dirty="0">
                <a:solidFill>
                  <a:srgbClr val="182722"/>
                </a:solidFill>
                <a:latin typeface="Poppins Light"/>
              </a:rPr>
              <a:t>', 'key', and '</a:t>
            </a:r>
            <a:r>
              <a:rPr lang="en-US" sz="1512" spc="15" dirty="0" err="1">
                <a:solidFill>
                  <a:srgbClr val="182722"/>
                </a:solidFill>
                <a:latin typeface="Poppins Light"/>
              </a:rPr>
              <a:t>time_signature</a:t>
            </a:r>
            <a:r>
              <a:rPr lang="en-US" sz="1512" spc="15" dirty="0">
                <a:solidFill>
                  <a:srgbClr val="182722"/>
                </a:solidFill>
                <a:latin typeface="Poppins Light"/>
              </a:rPr>
              <a:t>' were dropped. </a:t>
            </a:r>
          </a:p>
          <a:p>
            <a:pPr algn="just">
              <a:lnSpc>
                <a:spcPts val="2268"/>
              </a:lnSpc>
            </a:pPr>
            <a:endParaRPr lang="en-US" sz="1512" spc="15" dirty="0">
              <a:solidFill>
                <a:srgbClr val="182722"/>
              </a:solidFill>
              <a:latin typeface="Poppins Light"/>
            </a:endParaRPr>
          </a:p>
        </p:txBody>
      </p:sp>
      <p:sp>
        <p:nvSpPr>
          <p:cNvPr id="5" name="TextBox 5"/>
          <p:cNvSpPr txBox="1"/>
          <p:nvPr/>
        </p:nvSpPr>
        <p:spPr>
          <a:xfrm>
            <a:off x="4278147" y="2752396"/>
            <a:ext cx="4617565" cy="674822"/>
          </a:xfrm>
          <a:prstGeom prst="rect">
            <a:avLst/>
          </a:prstGeom>
        </p:spPr>
        <p:txBody>
          <a:bodyPr lIns="0" tIns="0" rIns="0" bIns="0" rtlCol="0" anchor="t">
            <a:spAutoFit/>
          </a:bodyPr>
          <a:lstStyle/>
          <a:p>
            <a:pPr>
              <a:lnSpc>
                <a:spcPts val="2705"/>
              </a:lnSpc>
            </a:pPr>
            <a:r>
              <a:rPr lang="en-US" sz="1932" b="1" spc="193">
                <a:solidFill>
                  <a:srgbClr val="182722"/>
                </a:solidFill>
                <a:latin typeface="Poppins" pitchFamily="2" charset="77"/>
                <a:cs typeface="Poppins" pitchFamily="2" charset="77"/>
              </a:rPr>
              <a:t>TRACKS REMOVAL BASED ON REGEX</a:t>
            </a:r>
          </a:p>
        </p:txBody>
      </p:sp>
      <p:sp>
        <p:nvSpPr>
          <p:cNvPr id="6" name="TextBox 6"/>
          <p:cNvSpPr txBox="1"/>
          <p:nvPr/>
        </p:nvSpPr>
        <p:spPr>
          <a:xfrm>
            <a:off x="4278147" y="3455794"/>
            <a:ext cx="4694403" cy="1459182"/>
          </a:xfrm>
          <a:prstGeom prst="rect">
            <a:avLst/>
          </a:prstGeom>
        </p:spPr>
        <p:txBody>
          <a:bodyPr wrap="square" lIns="0" tIns="0" rIns="0" bIns="0" rtlCol="0" anchor="t">
            <a:spAutoFit/>
          </a:bodyPr>
          <a:lstStyle/>
          <a:p>
            <a:pPr algn="just">
              <a:lnSpc>
                <a:spcPts val="2268"/>
              </a:lnSpc>
            </a:pPr>
            <a:r>
              <a:rPr lang="en-US" sz="1512" spc="15" dirty="0">
                <a:solidFill>
                  <a:srgbClr val="182722"/>
                </a:solidFill>
                <a:latin typeface="Poppins Light"/>
              </a:rPr>
              <a:t>Tracks were removed intuitively. Track names including one of the following keywords were removed:</a:t>
            </a:r>
          </a:p>
          <a:p>
            <a:pPr marL="326473" lvl="1" indent="-163237">
              <a:lnSpc>
                <a:spcPts val="2268"/>
              </a:lnSpc>
              <a:buFont typeface="Arial"/>
              <a:buChar char="•"/>
            </a:pPr>
            <a:r>
              <a:rPr lang="en-US" sz="1512" spc="15" dirty="0">
                <a:solidFill>
                  <a:srgbClr val="182722"/>
                </a:solidFill>
                <a:latin typeface="Poppins Light"/>
              </a:rPr>
              <a:t>'mix, rain, podcast, intro, outro, DJ, sleep'</a:t>
            </a:r>
          </a:p>
          <a:p>
            <a:pPr>
              <a:lnSpc>
                <a:spcPts val="2268"/>
              </a:lnSpc>
            </a:pPr>
            <a:r>
              <a:rPr lang="en-US" sz="1512" spc="15" dirty="0">
                <a:solidFill>
                  <a:srgbClr val="182722"/>
                </a:solidFill>
                <a:latin typeface="Poppins Light"/>
              </a:rPr>
              <a:t> </a:t>
            </a:r>
          </a:p>
        </p:txBody>
      </p:sp>
      <p:sp>
        <p:nvSpPr>
          <p:cNvPr id="7" name="TextBox 7"/>
          <p:cNvSpPr txBox="1"/>
          <p:nvPr/>
        </p:nvSpPr>
        <p:spPr>
          <a:xfrm>
            <a:off x="4278147" y="4865031"/>
            <a:ext cx="4617565" cy="334002"/>
          </a:xfrm>
          <a:prstGeom prst="rect">
            <a:avLst/>
          </a:prstGeom>
        </p:spPr>
        <p:txBody>
          <a:bodyPr lIns="0" tIns="0" rIns="0" bIns="0" rtlCol="0" anchor="t">
            <a:spAutoFit/>
          </a:bodyPr>
          <a:lstStyle/>
          <a:p>
            <a:pPr>
              <a:lnSpc>
                <a:spcPts val="2705"/>
              </a:lnSpc>
            </a:pPr>
            <a:r>
              <a:rPr lang="en-US" sz="1932" b="1" spc="193">
                <a:solidFill>
                  <a:srgbClr val="182722"/>
                </a:solidFill>
                <a:latin typeface="Poppins" pitchFamily="2" charset="77"/>
                <a:cs typeface="Poppins" pitchFamily="2" charset="77"/>
              </a:rPr>
              <a:t>FEATURE BINNING </a:t>
            </a:r>
          </a:p>
        </p:txBody>
      </p:sp>
      <p:sp>
        <p:nvSpPr>
          <p:cNvPr id="8" name="TextBox 8"/>
          <p:cNvSpPr txBox="1"/>
          <p:nvPr/>
        </p:nvSpPr>
        <p:spPr>
          <a:xfrm>
            <a:off x="4278147" y="5224037"/>
            <a:ext cx="4694403" cy="1459182"/>
          </a:xfrm>
          <a:prstGeom prst="rect">
            <a:avLst/>
          </a:prstGeom>
        </p:spPr>
        <p:txBody>
          <a:bodyPr wrap="square" lIns="0" tIns="0" rIns="0" bIns="0" rtlCol="0" anchor="t">
            <a:spAutoFit/>
          </a:bodyPr>
          <a:lstStyle/>
          <a:p>
            <a:pPr algn="just">
              <a:lnSpc>
                <a:spcPts val="2268"/>
              </a:lnSpc>
            </a:pPr>
            <a:r>
              <a:rPr lang="en-US" sz="1512" spc="15">
                <a:solidFill>
                  <a:srgbClr val="182722"/>
                </a:solidFill>
                <a:latin typeface="Poppins Light"/>
              </a:rPr>
              <a:t>The 'Tempo' feature was put into buckets based on thresholds.</a:t>
            </a:r>
          </a:p>
          <a:p>
            <a:pPr marL="326473" lvl="1" indent="-163237" algn="just">
              <a:lnSpc>
                <a:spcPts val="2268"/>
              </a:lnSpc>
              <a:buFont typeface="Arial"/>
              <a:buChar char="•"/>
            </a:pPr>
            <a:r>
              <a:rPr lang="en-US" sz="1512" spc="15">
                <a:solidFill>
                  <a:srgbClr val="182722"/>
                </a:solidFill>
                <a:latin typeface="Poppins Light"/>
              </a:rPr>
              <a:t>&lt; 75: -1</a:t>
            </a:r>
          </a:p>
          <a:p>
            <a:pPr marL="326473" lvl="1" indent="-163237" algn="just">
              <a:lnSpc>
                <a:spcPts val="2268"/>
              </a:lnSpc>
              <a:buFont typeface="Arial"/>
              <a:buChar char="•"/>
            </a:pPr>
            <a:r>
              <a:rPr lang="en-US" sz="1512" spc="15">
                <a:solidFill>
                  <a:srgbClr val="182722"/>
                </a:solidFill>
                <a:latin typeface="Poppins Light"/>
              </a:rPr>
              <a:t>76-120: 0</a:t>
            </a:r>
          </a:p>
          <a:p>
            <a:pPr marL="326473" lvl="1" indent="-163237" algn="just">
              <a:lnSpc>
                <a:spcPts val="2268"/>
              </a:lnSpc>
              <a:buFont typeface="Arial"/>
              <a:buChar char="•"/>
            </a:pPr>
            <a:r>
              <a:rPr lang="en-US" sz="1512" spc="15">
                <a:solidFill>
                  <a:srgbClr val="182722"/>
                </a:solidFill>
                <a:latin typeface="Poppins Light"/>
              </a:rPr>
              <a:t>&gt; 120: 1 </a:t>
            </a:r>
          </a:p>
        </p:txBody>
      </p:sp>
      <p:sp>
        <p:nvSpPr>
          <p:cNvPr id="9" name="TextBox 9"/>
          <p:cNvSpPr txBox="1"/>
          <p:nvPr/>
        </p:nvSpPr>
        <p:spPr>
          <a:xfrm>
            <a:off x="3735068" y="303888"/>
            <a:ext cx="449604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Poppins Bold"/>
              </a:rPr>
              <a:t>Steps Include :</a:t>
            </a:r>
          </a:p>
        </p:txBody>
      </p:sp>
      <p:sp>
        <p:nvSpPr>
          <p:cNvPr id="10" name="TextBox 10"/>
          <p:cNvSpPr txBox="1"/>
          <p:nvPr/>
        </p:nvSpPr>
        <p:spPr>
          <a:xfrm>
            <a:off x="228600" y="3033395"/>
            <a:ext cx="3248542" cy="1210310"/>
          </a:xfrm>
          <a:prstGeom prst="rect">
            <a:avLst/>
          </a:prstGeom>
        </p:spPr>
        <p:txBody>
          <a:bodyPr wrap="square" lIns="0" tIns="0" rIns="0" bIns="0" rtlCol="0" anchor="t">
            <a:spAutoFit/>
          </a:bodyPr>
          <a:lstStyle/>
          <a:p>
            <a:pPr algn="just">
              <a:lnSpc>
                <a:spcPts val="4560"/>
              </a:lnSpc>
            </a:pPr>
            <a:r>
              <a:rPr lang="en-US" sz="3800" b="1" spc="-41">
                <a:solidFill>
                  <a:srgbClr val="00E192"/>
                </a:solidFill>
                <a:latin typeface="Poppins" pitchFamily="2" charset="77"/>
                <a:cs typeface="Poppins" pitchFamily="2" charset="77"/>
              </a:rPr>
              <a:t>DATA CLEANING</a:t>
            </a:r>
          </a:p>
        </p:txBody>
      </p:sp>
      <p:pic>
        <p:nvPicPr>
          <p:cNvPr id="11" name="Picture 26">
            <a:extLst>
              <a:ext uri="{FF2B5EF4-FFF2-40B4-BE49-F238E27FC236}">
                <a16:creationId xmlns:a16="http://schemas.microsoft.com/office/drawing/2014/main" id="{3F1B3177-DB8C-40E6-4D32-4BB32A74D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212579" y="4191000"/>
            <a:ext cx="625621" cy="14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86"/>
          <a:stretch>
            <a:fillRect/>
          </a:stretch>
        </p:blipFill>
        <p:spPr>
          <a:xfrm>
            <a:off x="493713" y="2451719"/>
            <a:ext cx="3781180" cy="3182862"/>
          </a:xfrm>
          <a:prstGeom prst="rect">
            <a:avLst/>
          </a:prstGeom>
        </p:spPr>
      </p:pic>
      <p:sp>
        <p:nvSpPr>
          <p:cNvPr id="3" name="TextBox 3"/>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4" name="TextBox 4"/>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5" name="TextBox 5"/>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6" name="TextBox 6"/>
          <p:cNvSpPr txBox="1"/>
          <p:nvPr/>
        </p:nvSpPr>
        <p:spPr>
          <a:xfrm>
            <a:off x="457200" y="228600"/>
            <a:ext cx="6708020" cy="1102866"/>
          </a:xfrm>
          <a:prstGeom prst="rect">
            <a:avLst/>
          </a:prstGeom>
        </p:spPr>
        <p:txBody>
          <a:bodyPr wrap="square" lIns="0" tIns="0" rIns="0" bIns="0" rtlCol="0" anchor="t">
            <a:spAutoFit/>
          </a:bodyPr>
          <a:lstStyle/>
          <a:p>
            <a:pPr>
              <a:lnSpc>
                <a:spcPts val="4291"/>
              </a:lnSpc>
            </a:pPr>
            <a:r>
              <a:rPr lang="en-US" sz="3576" spc="-35" dirty="0">
                <a:solidFill>
                  <a:srgbClr val="00E192"/>
                </a:solidFill>
                <a:latin typeface="Poppins Bold"/>
              </a:rPr>
              <a:t>MULTICOLLINEARITY ANALYSIS AND TREATMENT:</a:t>
            </a:r>
          </a:p>
        </p:txBody>
      </p:sp>
      <p:sp>
        <p:nvSpPr>
          <p:cNvPr id="7" name="TextBox 7"/>
          <p:cNvSpPr txBox="1"/>
          <p:nvPr/>
        </p:nvSpPr>
        <p:spPr>
          <a:xfrm>
            <a:off x="1710385" y="1565043"/>
            <a:ext cx="1524002" cy="870751"/>
          </a:xfrm>
          <a:prstGeom prst="rect">
            <a:avLst/>
          </a:prstGeom>
        </p:spPr>
        <p:txBody>
          <a:bodyPr wrap="square" lIns="0" tIns="0" rIns="0" bIns="0" rtlCol="0" anchor="t">
            <a:spAutoFit/>
          </a:bodyPr>
          <a:lstStyle/>
          <a:p>
            <a:pPr>
              <a:lnSpc>
                <a:spcPts val="3360"/>
              </a:lnSpc>
            </a:pPr>
            <a:endParaRPr dirty="0"/>
          </a:p>
          <a:p>
            <a:pPr>
              <a:lnSpc>
                <a:spcPts val="3360"/>
              </a:lnSpc>
            </a:pPr>
            <a:r>
              <a:rPr lang="en-US" sz="2800" spc="201" dirty="0">
                <a:solidFill>
                  <a:srgbClr val="00E192"/>
                </a:solidFill>
                <a:latin typeface="Poppins Light"/>
              </a:rPr>
              <a:t> Before</a:t>
            </a:r>
          </a:p>
        </p:txBody>
      </p:sp>
      <p:pic>
        <p:nvPicPr>
          <p:cNvPr id="8" name="Picture 8"/>
          <p:cNvPicPr>
            <a:picLocks noChangeAspect="1"/>
          </p:cNvPicPr>
          <p:nvPr/>
        </p:nvPicPr>
        <p:blipFill>
          <a:blip r:embed="rId3"/>
          <a:srcRect r="14767" b="337"/>
          <a:stretch>
            <a:fillRect/>
          </a:stretch>
        </p:blipFill>
        <p:spPr>
          <a:xfrm>
            <a:off x="5515219" y="2451719"/>
            <a:ext cx="3781180" cy="3187081"/>
          </a:xfrm>
          <a:prstGeom prst="rect">
            <a:avLst/>
          </a:prstGeom>
        </p:spPr>
      </p:pic>
      <p:sp>
        <p:nvSpPr>
          <p:cNvPr id="9" name="TextBox 9"/>
          <p:cNvSpPr txBox="1"/>
          <p:nvPr/>
        </p:nvSpPr>
        <p:spPr>
          <a:xfrm>
            <a:off x="6565408" y="1580968"/>
            <a:ext cx="1207948" cy="870751"/>
          </a:xfrm>
          <a:prstGeom prst="rect">
            <a:avLst/>
          </a:prstGeom>
        </p:spPr>
        <p:txBody>
          <a:bodyPr wrap="square" lIns="0" tIns="0" rIns="0" bIns="0" rtlCol="0" anchor="t">
            <a:spAutoFit/>
          </a:bodyPr>
          <a:lstStyle/>
          <a:p>
            <a:pPr>
              <a:lnSpc>
                <a:spcPts val="3360"/>
              </a:lnSpc>
            </a:pPr>
            <a:endParaRPr dirty="0"/>
          </a:p>
          <a:p>
            <a:pPr>
              <a:lnSpc>
                <a:spcPts val="3360"/>
              </a:lnSpc>
            </a:pPr>
            <a:r>
              <a:rPr lang="en-US" sz="2800" spc="201" dirty="0">
                <a:solidFill>
                  <a:srgbClr val="FEFEFE"/>
                </a:solidFill>
                <a:latin typeface="Poppins Light"/>
              </a:rPr>
              <a:t> </a:t>
            </a:r>
            <a:r>
              <a:rPr lang="en-US" sz="2800" spc="201" dirty="0">
                <a:solidFill>
                  <a:srgbClr val="00E192"/>
                </a:solidFill>
                <a:latin typeface="Poppins Light"/>
              </a:rPr>
              <a:t>After</a:t>
            </a:r>
            <a:endParaRPr lang="en-US" sz="2800" spc="201" dirty="0">
              <a:solidFill>
                <a:srgbClr val="FEFEFE"/>
              </a:solidFill>
              <a:latin typeface="Poppins Light"/>
            </a:endParaRPr>
          </a:p>
        </p:txBody>
      </p:sp>
      <p:pic>
        <p:nvPicPr>
          <p:cNvPr id="11" name="Picture 26">
            <a:extLst>
              <a:ext uri="{FF2B5EF4-FFF2-40B4-BE49-F238E27FC236}">
                <a16:creationId xmlns:a16="http://schemas.microsoft.com/office/drawing/2014/main" id="{0445CAC4-7A58-44C4-6FB7-EB6520AB35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3132" t="34123" r="6071" b="36678"/>
          <a:stretch>
            <a:fillRect/>
          </a:stretch>
        </p:blipFill>
        <p:spPr>
          <a:xfrm>
            <a:off x="381000" y="1303979"/>
            <a:ext cx="625621" cy="143821"/>
          </a:xfrm>
          <a:prstGeom prst="rect">
            <a:avLst/>
          </a:prstGeom>
        </p:spPr>
      </p:pic>
      <p:sp>
        <p:nvSpPr>
          <p:cNvPr id="12" name="Right Arrow 11">
            <a:extLst>
              <a:ext uri="{FF2B5EF4-FFF2-40B4-BE49-F238E27FC236}">
                <a16:creationId xmlns:a16="http://schemas.microsoft.com/office/drawing/2014/main" id="{204711D7-A3C6-61BE-669D-832A1157D319}"/>
              </a:ext>
            </a:extLst>
          </p:cNvPr>
          <p:cNvSpPr/>
          <p:nvPr/>
        </p:nvSpPr>
        <p:spPr>
          <a:xfrm>
            <a:off x="4437856" y="3738350"/>
            <a:ext cx="914400" cy="304800"/>
          </a:xfrm>
          <a:prstGeom prst="rightArrow">
            <a:avLst/>
          </a:prstGeom>
          <a:solidFill>
            <a:srgbClr val="00E2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0">
            <a:extLst>
              <a:ext uri="{FF2B5EF4-FFF2-40B4-BE49-F238E27FC236}">
                <a16:creationId xmlns:a16="http://schemas.microsoft.com/office/drawing/2014/main" id="{D401381D-72FE-BB7D-D687-B509AF30A4DE}"/>
              </a:ext>
            </a:extLst>
          </p:cNvPr>
          <p:cNvPicPr>
            <a:picLocks noChangeAspect="1"/>
          </p:cNvPicPr>
          <p:nvPr/>
        </p:nvPicPr>
        <p:blipFill>
          <a:blip r:embed="rId6"/>
          <a:srcRect/>
          <a:stretch>
            <a:fillRect/>
          </a:stretch>
        </p:blipFill>
        <p:spPr>
          <a:xfrm>
            <a:off x="4687126" y="3397778"/>
            <a:ext cx="358143" cy="358143"/>
          </a:xfrm>
          <a:prstGeom prst="rect">
            <a:avLst/>
          </a:prstGeom>
        </p:spPr>
      </p:pic>
      <p:sp>
        <p:nvSpPr>
          <p:cNvPr id="15" name="Plus 14">
            <a:extLst>
              <a:ext uri="{FF2B5EF4-FFF2-40B4-BE49-F238E27FC236}">
                <a16:creationId xmlns:a16="http://schemas.microsoft.com/office/drawing/2014/main" id="{842367D7-BA7B-180C-38C6-57C4B5014E17}"/>
              </a:ext>
            </a:extLst>
          </p:cNvPr>
          <p:cNvSpPr/>
          <p:nvPr/>
        </p:nvSpPr>
        <p:spPr>
          <a:xfrm>
            <a:off x="4744843" y="3805472"/>
            <a:ext cx="176407" cy="163277"/>
          </a:xfrm>
          <a:prstGeom prst="mathPlus">
            <a:avLst/>
          </a:prstGeom>
          <a:solidFill>
            <a:srgbClr val="00E2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9">
            <a:extLst>
              <a:ext uri="{FF2B5EF4-FFF2-40B4-BE49-F238E27FC236}">
                <a16:creationId xmlns:a16="http://schemas.microsoft.com/office/drawing/2014/main" id="{5F278F76-B624-C2E8-E305-8CC06DFE7A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692671" y="4043150"/>
            <a:ext cx="296037"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grpSp>
        <p:nvGrpSpPr>
          <p:cNvPr id="2" name="Group 2"/>
          <p:cNvGrpSpPr/>
          <p:nvPr/>
        </p:nvGrpSpPr>
        <p:grpSpPr>
          <a:xfrm>
            <a:off x="3982246" y="731520"/>
            <a:ext cx="5127785" cy="3259257"/>
            <a:chOff x="0" y="0"/>
            <a:chExt cx="6837047" cy="4345675"/>
          </a:xfrm>
        </p:grpSpPr>
        <p:grpSp>
          <p:nvGrpSpPr>
            <p:cNvPr id="3" name="Group 3"/>
            <p:cNvGrpSpPr>
              <a:grpSpLocks noChangeAspect="1"/>
            </p:cNvGrpSpPr>
            <p:nvPr/>
          </p:nvGrpSpPr>
          <p:grpSpPr>
            <a:xfrm>
              <a:off x="384175" y="121920"/>
              <a:ext cx="6339842" cy="3878315"/>
              <a:chOff x="0" y="0"/>
              <a:chExt cx="11887204" cy="7271842"/>
            </a:xfrm>
          </p:grpSpPr>
          <p:sp>
            <p:nvSpPr>
              <p:cNvPr id="4" name="Freeform 4"/>
              <p:cNvSpPr/>
              <p:nvPr/>
            </p:nvSpPr>
            <p:spPr>
              <a:xfrm>
                <a:off x="-6350" y="0"/>
                <a:ext cx="11899904" cy="7271841"/>
              </a:xfrm>
              <a:custGeom>
                <a:avLst/>
                <a:gdLst/>
                <a:ahLst/>
                <a:cxnLst/>
                <a:rect l="l" t="t" r="r" b="b"/>
                <a:pathLst>
                  <a:path w="11899904" h="7271841">
                    <a:moveTo>
                      <a:pt x="0" y="0"/>
                    </a:moveTo>
                    <a:lnTo>
                      <a:pt x="12700" y="0"/>
                    </a:lnTo>
                    <a:lnTo>
                      <a:pt x="12700" y="7271841"/>
                    </a:lnTo>
                    <a:lnTo>
                      <a:pt x="0" y="7271841"/>
                    </a:lnTo>
                    <a:close/>
                    <a:moveTo>
                      <a:pt x="2971801" y="0"/>
                    </a:moveTo>
                    <a:lnTo>
                      <a:pt x="2984501" y="0"/>
                    </a:lnTo>
                    <a:lnTo>
                      <a:pt x="2984501" y="7271841"/>
                    </a:lnTo>
                    <a:lnTo>
                      <a:pt x="2971801" y="7271841"/>
                    </a:lnTo>
                    <a:close/>
                    <a:moveTo>
                      <a:pt x="5943602" y="0"/>
                    </a:moveTo>
                    <a:lnTo>
                      <a:pt x="5956302" y="0"/>
                    </a:lnTo>
                    <a:lnTo>
                      <a:pt x="5956302" y="7271841"/>
                    </a:lnTo>
                    <a:lnTo>
                      <a:pt x="5943602" y="7271841"/>
                    </a:lnTo>
                    <a:close/>
                    <a:moveTo>
                      <a:pt x="8915403" y="0"/>
                    </a:moveTo>
                    <a:lnTo>
                      <a:pt x="8928103" y="0"/>
                    </a:lnTo>
                    <a:lnTo>
                      <a:pt x="8928103" y="7271841"/>
                    </a:lnTo>
                    <a:lnTo>
                      <a:pt x="8915403" y="7271841"/>
                    </a:lnTo>
                    <a:close/>
                    <a:moveTo>
                      <a:pt x="11887204" y="0"/>
                    </a:moveTo>
                    <a:lnTo>
                      <a:pt x="11899904" y="0"/>
                    </a:lnTo>
                    <a:lnTo>
                      <a:pt x="11899904" y="7271841"/>
                    </a:lnTo>
                    <a:lnTo>
                      <a:pt x="11887204" y="7271841"/>
                    </a:lnTo>
                    <a:close/>
                  </a:path>
                </a:pathLst>
              </a:custGeom>
              <a:solidFill>
                <a:srgbClr val="182722">
                  <a:alpha val="24706"/>
                </a:srgbClr>
              </a:solidFill>
            </p:spPr>
          </p:sp>
        </p:grpSp>
        <p:sp>
          <p:nvSpPr>
            <p:cNvPr id="5" name="TextBox 5"/>
            <p:cNvSpPr txBox="1"/>
            <p:nvPr/>
          </p:nvSpPr>
          <p:spPr>
            <a:xfrm>
              <a:off x="327660" y="4063735"/>
              <a:ext cx="11303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0</a:t>
              </a:r>
            </a:p>
          </p:txBody>
        </p:sp>
        <p:sp>
          <p:nvSpPr>
            <p:cNvPr id="6" name="TextBox 6"/>
            <p:cNvSpPr txBox="1"/>
            <p:nvPr/>
          </p:nvSpPr>
          <p:spPr>
            <a:xfrm>
              <a:off x="1856106"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10</a:t>
              </a:r>
            </a:p>
          </p:txBody>
        </p:sp>
        <p:sp>
          <p:nvSpPr>
            <p:cNvPr id="7" name="TextBox 7"/>
            <p:cNvSpPr txBox="1"/>
            <p:nvPr/>
          </p:nvSpPr>
          <p:spPr>
            <a:xfrm>
              <a:off x="3441066"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20</a:t>
              </a:r>
            </a:p>
          </p:txBody>
        </p:sp>
        <p:sp>
          <p:nvSpPr>
            <p:cNvPr id="8" name="TextBox 8"/>
            <p:cNvSpPr txBox="1"/>
            <p:nvPr/>
          </p:nvSpPr>
          <p:spPr>
            <a:xfrm>
              <a:off x="5026027"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30</a:t>
              </a:r>
            </a:p>
          </p:txBody>
        </p:sp>
        <p:sp>
          <p:nvSpPr>
            <p:cNvPr id="9" name="TextBox 9"/>
            <p:cNvSpPr txBox="1"/>
            <p:nvPr/>
          </p:nvSpPr>
          <p:spPr>
            <a:xfrm>
              <a:off x="6610987" y="4063735"/>
              <a:ext cx="226060" cy="281940"/>
            </a:xfrm>
            <a:prstGeom prst="rect">
              <a:avLst/>
            </a:prstGeom>
          </p:spPr>
          <p:txBody>
            <a:bodyPr lIns="0" tIns="0" rIns="0" bIns="0" rtlCol="0" anchor="t">
              <a:spAutoFit/>
            </a:bodyPr>
            <a:lstStyle/>
            <a:p>
              <a:pPr algn="ctr">
                <a:lnSpc>
                  <a:spcPts val="1679"/>
                </a:lnSpc>
              </a:pPr>
              <a:r>
                <a:rPr lang="en-US" sz="1200">
                  <a:solidFill>
                    <a:srgbClr val="182722"/>
                  </a:solidFill>
                  <a:latin typeface="Arimo"/>
                </a:rPr>
                <a:t>40</a:t>
              </a:r>
            </a:p>
          </p:txBody>
        </p:sp>
        <p:grpSp>
          <p:nvGrpSpPr>
            <p:cNvPr id="10" name="Group 10"/>
            <p:cNvGrpSpPr>
              <a:grpSpLocks noChangeAspect="1"/>
            </p:cNvGrpSpPr>
            <p:nvPr/>
          </p:nvGrpSpPr>
          <p:grpSpPr>
            <a:xfrm>
              <a:off x="384175" y="121920"/>
              <a:ext cx="6339842" cy="3878315"/>
              <a:chOff x="0" y="0"/>
              <a:chExt cx="11887204" cy="7271842"/>
            </a:xfrm>
          </p:grpSpPr>
          <p:sp>
            <p:nvSpPr>
              <p:cNvPr id="11" name="Freeform 11"/>
              <p:cNvSpPr/>
              <p:nvPr/>
            </p:nvSpPr>
            <p:spPr>
              <a:xfrm>
                <a:off x="0" y="-6350"/>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2" name="Freeform 12"/>
              <p:cNvSpPr/>
              <p:nvPr/>
            </p:nvSpPr>
            <p:spPr>
              <a:xfrm>
                <a:off x="0" y="1811610"/>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3" name="Freeform 13"/>
              <p:cNvSpPr/>
              <p:nvPr/>
            </p:nvSpPr>
            <p:spPr>
              <a:xfrm>
                <a:off x="0" y="362957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4" name="Freeform 14"/>
              <p:cNvSpPr/>
              <p:nvPr/>
            </p:nvSpPr>
            <p:spPr>
              <a:xfrm>
                <a:off x="0" y="544753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24706"/>
                </a:srgbClr>
              </a:solidFill>
            </p:spPr>
          </p:sp>
          <p:sp>
            <p:nvSpPr>
              <p:cNvPr id="15" name="Freeform 15"/>
              <p:cNvSpPr/>
              <p:nvPr/>
            </p:nvSpPr>
            <p:spPr>
              <a:xfrm>
                <a:off x="0" y="7265491"/>
                <a:ext cx="11887204" cy="12700"/>
              </a:xfrm>
              <a:custGeom>
                <a:avLst/>
                <a:gdLst/>
                <a:ahLst/>
                <a:cxnLst/>
                <a:rect l="l" t="t" r="r" b="b"/>
                <a:pathLst>
                  <a:path w="11887204" h="12700">
                    <a:moveTo>
                      <a:pt x="0" y="0"/>
                    </a:moveTo>
                    <a:lnTo>
                      <a:pt x="11887204" y="0"/>
                    </a:lnTo>
                    <a:lnTo>
                      <a:pt x="11887204" y="12700"/>
                    </a:lnTo>
                    <a:lnTo>
                      <a:pt x="0" y="12700"/>
                    </a:lnTo>
                    <a:close/>
                  </a:path>
                </a:pathLst>
              </a:custGeom>
              <a:solidFill>
                <a:srgbClr val="182722">
                  <a:alpha val="60000"/>
                </a:srgbClr>
              </a:solidFill>
            </p:spPr>
          </p:sp>
        </p:grpSp>
        <p:sp>
          <p:nvSpPr>
            <p:cNvPr id="16" name="TextBox 16"/>
            <p:cNvSpPr txBox="1"/>
            <p:nvPr/>
          </p:nvSpPr>
          <p:spPr>
            <a:xfrm>
              <a:off x="0" y="-38100"/>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40 </a:t>
              </a:r>
            </a:p>
          </p:txBody>
        </p:sp>
        <p:sp>
          <p:nvSpPr>
            <p:cNvPr id="17" name="TextBox 17"/>
            <p:cNvSpPr txBox="1"/>
            <p:nvPr/>
          </p:nvSpPr>
          <p:spPr>
            <a:xfrm>
              <a:off x="0" y="931479"/>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30 </a:t>
              </a:r>
            </a:p>
          </p:txBody>
        </p:sp>
        <p:sp>
          <p:nvSpPr>
            <p:cNvPr id="18" name="TextBox 18"/>
            <p:cNvSpPr txBox="1"/>
            <p:nvPr/>
          </p:nvSpPr>
          <p:spPr>
            <a:xfrm>
              <a:off x="0" y="1901058"/>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20 </a:t>
              </a:r>
            </a:p>
          </p:txBody>
        </p:sp>
        <p:sp>
          <p:nvSpPr>
            <p:cNvPr id="19" name="TextBox 19"/>
            <p:cNvSpPr txBox="1"/>
            <p:nvPr/>
          </p:nvSpPr>
          <p:spPr>
            <a:xfrm>
              <a:off x="0" y="2870637"/>
              <a:ext cx="28257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10 </a:t>
              </a:r>
            </a:p>
          </p:txBody>
        </p:sp>
        <p:sp>
          <p:nvSpPr>
            <p:cNvPr id="20" name="TextBox 20"/>
            <p:cNvSpPr txBox="1"/>
            <p:nvPr/>
          </p:nvSpPr>
          <p:spPr>
            <a:xfrm>
              <a:off x="113030" y="3840215"/>
              <a:ext cx="169545" cy="281940"/>
            </a:xfrm>
            <a:prstGeom prst="rect">
              <a:avLst/>
            </a:prstGeom>
          </p:spPr>
          <p:txBody>
            <a:bodyPr lIns="0" tIns="0" rIns="0" bIns="0" rtlCol="0" anchor="t">
              <a:spAutoFit/>
            </a:bodyPr>
            <a:lstStyle/>
            <a:p>
              <a:pPr algn="r">
                <a:lnSpc>
                  <a:spcPts val="1679"/>
                </a:lnSpc>
              </a:pPr>
              <a:r>
                <a:rPr lang="en-US" sz="1200">
                  <a:solidFill>
                    <a:srgbClr val="182722"/>
                  </a:solidFill>
                  <a:latin typeface="Arimo"/>
                </a:rPr>
                <a:t>0 </a:t>
              </a:r>
            </a:p>
          </p:txBody>
        </p:sp>
        <p:grpSp>
          <p:nvGrpSpPr>
            <p:cNvPr id="21" name="Group 21"/>
            <p:cNvGrpSpPr>
              <a:grpSpLocks noChangeAspect="1"/>
            </p:cNvGrpSpPr>
            <p:nvPr/>
          </p:nvGrpSpPr>
          <p:grpSpPr>
            <a:xfrm>
              <a:off x="660527" y="566069"/>
              <a:ext cx="6104130" cy="3474806"/>
              <a:chOff x="518160" y="832780"/>
              <a:chExt cx="11445244" cy="6515261"/>
            </a:xfrm>
          </p:grpSpPr>
          <p:sp>
            <p:nvSpPr>
              <p:cNvPr id="22" name="Freeform 22"/>
              <p:cNvSpPr/>
              <p:nvPr/>
            </p:nvSpPr>
            <p:spPr>
              <a:xfrm>
                <a:off x="1409700" y="7195982"/>
                <a:ext cx="152400" cy="151719"/>
              </a:xfrm>
              <a:custGeom>
                <a:avLst/>
                <a:gdLst/>
                <a:ahLst/>
                <a:cxnLst/>
                <a:rect l="l" t="t" r="r" b="b"/>
                <a:pathLst>
                  <a:path w="152400" h="151719">
                    <a:moveTo>
                      <a:pt x="152400" y="75859"/>
                    </a:moveTo>
                    <a:cubicBezTo>
                      <a:pt x="152213" y="33908"/>
                      <a:pt x="118152" y="0"/>
                      <a:pt x="76200" y="0"/>
                    </a:cubicBezTo>
                    <a:cubicBezTo>
                      <a:pt x="34249" y="0"/>
                      <a:pt x="188" y="33908"/>
                      <a:pt x="0" y="75859"/>
                    </a:cubicBezTo>
                    <a:cubicBezTo>
                      <a:pt x="188" y="117810"/>
                      <a:pt x="34249" y="151719"/>
                      <a:pt x="76200" y="151719"/>
                    </a:cubicBezTo>
                    <a:cubicBezTo>
                      <a:pt x="118152" y="151719"/>
                      <a:pt x="152213" y="117810"/>
                      <a:pt x="152400" y="75859"/>
                    </a:cubicBezTo>
                    <a:close/>
                  </a:path>
                </a:pathLst>
              </a:custGeom>
              <a:solidFill>
                <a:srgbClr val="3F454C"/>
              </a:solidFill>
            </p:spPr>
          </p:sp>
          <p:sp>
            <p:nvSpPr>
              <p:cNvPr id="23" name="Freeform 23"/>
              <p:cNvSpPr/>
              <p:nvPr/>
            </p:nvSpPr>
            <p:spPr>
              <a:xfrm>
                <a:off x="2895601" y="5741613"/>
                <a:ext cx="152400" cy="151720"/>
              </a:xfrm>
              <a:custGeom>
                <a:avLst/>
                <a:gdLst/>
                <a:ahLst/>
                <a:cxnLst/>
                <a:rect l="l" t="t" r="r" b="b"/>
                <a:pathLst>
                  <a:path w="152400" h="151720">
                    <a:moveTo>
                      <a:pt x="152400" y="75860"/>
                    </a:moveTo>
                    <a:cubicBezTo>
                      <a:pt x="152212" y="33909"/>
                      <a:pt x="118151" y="0"/>
                      <a:pt x="76200" y="0"/>
                    </a:cubicBezTo>
                    <a:cubicBezTo>
                      <a:pt x="34248" y="0"/>
                      <a:pt x="188" y="33909"/>
                      <a:pt x="0" y="75860"/>
                    </a:cubicBezTo>
                    <a:cubicBezTo>
                      <a:pt x="188" y="117811"/>
                      <a:pt x="34248" y="151720"/>
                      <a:pt x="76200" y="151720"/>
                    </a:cubicBezTo>
                    <a:cubicBezTo>
                      <a:pt x="118151" y="151720"/>
                      <a:pt x="152212" y="117811"/>
                      <a:pt x="152400" y="75860"/>
                    </a:cubicBezTo>
                    <a:close/>
                  </a:path>
                </a:pathLst>
              </a:custGeom>
              <a:solidFill>
                <a:srgbClr val="3F454C"/>
              </a:solidFill>
            </p:spPr>
          </p:sp>
          <p:sp>
            <p:nvSpPr>
              <p:cNvPr id="24" name="Freeform 24"/>
              <p:cNvSpPr/>
              <p:nvPr/>
            </p:nvSpPr>
            <p:spPr>
              <a:xfrm>
                <a:off x="4381502" y="5014429"/>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25" name="Freeform 25"/>
              <p:cNvSpPr/>
              <p:nvPr/>
            </p:nvSpPr>
            <p:spPr>
              <a:xfrm>
                <a:off x="5867402" y="5378021"/>
                <a:ext cx="152400" cy="151720"/>
              </a:xfrm>
              <a:custGeom>
                <a:avLst/>
                <a:gdLst/>
                <a:ahLst/>
                <a:cxnLst/>
                <a:rect l="l" t="t" r="r" b="b"/>
                <a:pathLst>
                  <a:path w="152400" h="151720">
                    <a:moveTo>
                      <a:pt x="152400" y="75860"/>
                    </a:moveTo>
                    <a:cubicBezTo>
                      <a:pt x="152212" y="33909"/>
                      <a:pt x="118151" y="0"/>
                      <a:pt x="76200" y="0"/>
                    </a:cubicBezTo>
                    <a:cubicBezTo>
                      <a:pt x="34249" y="0"/>
                      <a:pt x="188" y="33909"/>
                      <a:pt x="0" y="75860"/>
                    </a:cubicBezTo>
                    <a:cubicBezTo>
                      <a:pt x="188" y="117811"/>
                      <a:pt x="34249" y="151720"/>
                      <a:pt x="76200" y="151720"/>
                    </a:cubicBezTo>
                    <a:cubicBezTo>
                      <a:pt x="118151" y="151720"/>
                      <a:pt x="152212" y="117811"/>
                      <a:pt x="152400" y="75860"/>
                    </a:cubicBezTo>
                    <a:close/>
                  </a:path>
                </a:pathLst>
              </a:custGeom>
              <a:solidFill>
                <a:srgbClr val="3F454C"/>
              </a:solidFill>
            </p:spPr>
          </p:sp>
          <p:sp>
            <p:nvSpPr>
              <p:cNvPr id="26" name="Freeform 26"/>
              <p:cNvSpPr/>
              <p:nvPr/>
            </p:nvSpPr>
            <p:spPr>
              <a:xfrm>
                <a:off x="7353302" y="2651081"/>
                <a:ext cx="152400" cy="151720"/>
              </a:xfrm>
              <a:custGeom>
                <a:avLst/>
                <a:gdLst/>
                <a:ahLst/>
                <a:cxnLst/>
                <a:rect l="l" t="t" r="r" b="b"/>
                <a:pathLst>
                  <a:path w="152400" h="151720">
                    <a:moveTo>
                      <a:pt x="152400" y="75860"/>
                    </a:moveTo>
                    <a:cubicBezTo>
                      <a:pt x="152213" y="33908"/>
                      <a:pt x="118152" y="0"/>
                      <a:pt x="76200" y="0"/>
                    </a:cubicBezTo>
                    <a:cubicBezTo>
                      <a:pt x="34249" y="0"/>
                      <a:pt x="188" y="33908"/>
                      <a:pt x="0" y="75860"/>
                    </a:cubicBezTo>
                    <a:cubicBezTo>
                      <a:pt x="188" y="117811"/>
                      <a:pt x="34249" y="151719"/>
                      <a:pt x="76200" y="151719"/>
                    </a:cubicBezTo>
                    <a:cubicBezTo>
                      <a:pt x="118152" y="151719"/>
                      <a:pt x="152213" y="117811"/>
                      <a:pt x="152400" y="75860"/>
                    </a:cubicBezTo>
                    <a:close/>
                  </a:path>
                </a:pathLst>
              </a:custGeom>
              <a:solidFill>
                <a:srgbClr val="3F454C"/>
              </a:solidFill>
            </p:spPr>
          </p:sp>
          <p:sp>
            <p:nvSpPr>
              <p:cNvPr id="27" name="Freeform 27"/>
              <p:cNvSpPr/>
              <p:nvPr/>
            </p:nvSpPr>
            <p:spPr>
              <a:xfrm>
                <a:off x="8839203" y="3196469"/>
                <a:ext cx="152400" cy="151720"/>
              </a:xfrm>
              <a:custGeom>
                <a:avLst/>
                <a:gdLst/>
                <a:ahLst/>
                <a:cxnLst/>
                <a:rect l="l" t="t" r="r" b="b"/>
                <a:pathLst>
                  <a:path w="152400" h="151720">
                    <a:moveTo>
                      <a:pt x="152400" y="75860"/>
                    </a:moveTo>
                    <a:cubicBezTo>
                      <a:pt x="152213" y="33908"/>
                      <a:pt x="118152" y="0"/>
                      <a:pt x="76200" y="0"/>
                    </a:cubicBezTo>
                    <a:cubicBezTo>
                      <a:pt x="34248" y="0"/>
                      <a:pt x="188" y="33908"/>
                      <a:pt x="0" y="75860"/>
                    </a:cubicBezTo>
                    <a:cubicBezTo>
                      <a:pt x="188" y="117810"/>
                      <a:pt x="34248" y="151720"/>
                      <a:pt x="76200" y="151720"/>
                    </a:cubicBezTo>
                    <a:cubicBezTo>
                      <a:pt x="118152" y="151720"/>
                      <a:pt x="152213" y="117810"/>
                      <a:pt x="152400" y="75860"/>
                    </a:cubicBezTo>
                    <a:close/>
                  </a:path>
                </a:pathLst>
              </a:custGeom>
              <a:solidFill>
                <a:srgbClr val="3F454C"/>
              </a:solidFill>
            </p:spPr>
          </p:sp>
          <p:sp>
            <p:nvSpPr>
              <p:cNvPr id="28" name="Freeform 28"/>
              <p:cNvSpPr/>
              <p:nvPr/>
            </p:nvSpPr>
            <p:spPr>
              <a:xfrm>
                <a:off x="10325104" y="1196712"/>
                <a:ext cx="152400" cy="151720"/>
              </a:xfrm>
              <a:custGeom>
                <a:avLst/>
                <a:gdLst/>
                <a:ahLst/>
                <a:cxnLst/>
                <a:rect l="l" t="t" r="r" b="b"/>
                <a:pathLst>
                  <a:path w="152400" h="151720">
                    <a:moveTo>
                      <a:pt x="152400" y="75860"/>
                    </a:moveTo>
                    <a:cubicBezTo>
                      <a:pt x="152212" y="33909"/>
                      <a:pt x="118152" y="0"/>
                      <a:pt x="76200" y="0"/>
                    </a:cubicBezTo>
                    <a:cubicBezTo>
                      <a:pt x="34248" y="0"/>
                      <a:pt x="187" y="33909"/>
                      <a:pt x="0" y="75860"/>
                    </a:cubicBezTo>
                    <a:cubicBezTo>
                      <a:pt x="187" y="117811"/>
                      <a:pt x="34248" y="151720"/>
                      <a:pt x="76200" y="151720"/>
                    </a:cubicBezTo>
                    <a:cubicBezTo>
                      <a:pt x="118152" y="151720"/>
                      <a:pt x="152212" y="117811"/>
                      <a:pt x="152400" y="75860"/>
                    </a:cubicBezTo>
                    <a:close/>
                  </a:path>
                </a:pathLst>
              </a:custGeom>
              <a:solidFill>
                <a:srgbClr val="3F454C"/>
              </a:solidFill>
            </p:spPr>
          </p:sp>
          <p:sp>
            <p:nvSpPr>
              <p:cNvPr id="29" name="Freeform 29"/>
              <p:cNvSpPr/>
              <p:nvPr/>
            </p:nvSpPr>
            <p:spPr>
              <a:xfrm>
                <a:off x="11811004" y="1742100"/>
                <a:ext cx="152400" cy="151720"/>
              </a:xfrm>
              <a:custGeom>
                <a:avLst/>
                <a:gdLst/>
                <a:ahLst/>
                <a:cxnLst/>
                <a:rect l="l" t="t" r="r" b="b"/>
                <a:pathLst>
                  <a:path w="152400" h="151720">
                    <a:moveTo>
                      <a:pt x="152400" y="75860"/>
                    </a:moveTo>
                    <a:cubicBezTo>
                      <a:pt x="152212" y="33909"/>
                      <a:pt x="118152" y="0"/>
                      <a:pt x="76200" y="0"/>
                    </a:cubicBezTo>
                    <a:cubicBezTo>
                      <a:pt x="34248" y="0"/>
                      <a:pt x="187" y="33909"/>
                      <a:pt x="0" y="75860"/>
                    </a:cubicBezTo>
                    <a:cubicBezTo>
                      <a:pt x="187" y="117811"/>
                      <a:pt x="34248" y="151720"/>
                      <a:pt x="76200" y="151720"/>
                    </a:cubicBezTo>
                    <a:cubicBezTo>
                      <a:pt x="118152" y="151720"/>
                      <a:pt x="152212" y="117811"/>
                      <a:pt x="152400" y="75860"/>
                    </a:cubicBezTo>
                    <a:close/>
                  </a:path>
                </a:pathLst>
              </a:custGeom>
              <a:solidFill>
                <a:srgbClr val="3F454C"/>
              </a:solidFill>
            </p:spPr>
          </p:sp>
          <p:sp>
            <p:nvSpPr>
              <p:cNvPr id="30" name="Freeform 30"/>
              <p:cNvSpPr/>
              <p:nvPr/>
            </p:nvSpPr>
            <p:spPr>
              <a:xfrm>
                <a:off x="518160" y="6287001"/>
                <a:ext cx="152400" cy="151720"/>
              </a:xfrm>
              <a:custGeom>
                <a:avLst/>
                <a:gdLst/>
                <a:ahLst/>
                <a:cxnLst/>
                <a:rect l="l" t="t" r="r" b="b"/>
                <a:pathLst>
                  <a:path w="152400" h="151720">
                    <a:moveTo>
                      <a:pt x="152400" y="75860"/>
                    </a:moveTo>
                    <a:cubicBezTo>
                      <a:pt x="152213" y="33909"/>
                      <a:pt x="118152" y="0"/>
                      <a:pt x="76200" y="0"/>
                    </a:cubicBezTo>
                    <a:cubicBezTo>
                      <a:pt x="34249" y="0"/>
                      <a:pt x="188" y="33909"/>
                      <a:pt x="0" y="75860"/>
                    </a:cubicBezTo>
                    <a:cubicBezTo>
                      <a:pt x="188" y="117811"/>
                      <a:pt x="34249" y="151720"/>
                      <a:pt x="76200" y="151720"/>
                    </a:cubicBezTo>
                    <a:cubicBezTo>
                      <a:pt x="118152" y="151720"/>
                      <a:pt x="152213" y="117811"/>
                      <a:pt x="152400" y="75860"/>
                    </a:cubicBezTo>
                    <a:close/>
                  </a:path>
                </a:pathLst>
              </a:custGeom>
              <a:solidFill>
                <a:srgbClr val="3F454C"/>
              </a:solidFill>
            </p:spPr>
          </p:sp>
          <p:sp>
            <p:nvSpPr>
              <p:cNvPr id="31" name="Freeform 31"/>
              <p:cNvSpPr/>
              <p:nvPr/>
            </p:nvSpPr>
            <p:spPr>
              <a:xfrm>
                <a:off x="1706881" y="5196225"/>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2" name="Freeform 32"/>
              <p:cNvSpPr/>
              <p:nvPr/>
            </p:nvSpPr>
            <p:spPr>
              <a:xfrm>
                <a:off x="2895601" y="5559817"/>
                <a:ext cx="152400" cy="151720"/>
              </a:xfrm>
              <a:custGeom>
                <a:avLst/>
                <a:gdLst/>
                <a:ahLst/>
                <a:cxnLst/>
                <a:rect l="l" t="t" r="r" b="b"/>
                <a:pathLst>
                  <a:path w="152400" h="151720">
                    <a:moveTo>
                      <a:pt x="152400" y="75860"/>
                    </a:moveTo>
                    <a:cubicBezTo>
                      <a:pt x="152212" y="33909"/>
                      <a:pt x="118151" y="0"/>
                      <a:pt x="76200" y="0"/>
                    </a:cubicBezTo>
                    <a:cubicBezTo>
                      <a:pt x="34248" y="0"/>
                      <a:pt x="188" y="33909"/>
                      <a:pt x="0" y="75860"/>
                    </a:cubicBezTo>
                    <a:cubicBezTo>
                      <a:pt x="188" y="117811"/>
                      <a:pt x="34248" y="151720"/>
                      <a:pt x="76200" y="151720"/>
                    </a:cubicBezTo>
                    <a:cubicBezTo>
                      <a:pt x="118151" y="151720"/>
                      <a:pt x="152212" y="117811"/>
                      <a:pt x="152400" y="75860"/>
                    </a:cubicBezTo>
                    <a:close/>
                  </a:path>
                </a:pathLst>
              </a:custGeom>
              <a:solidFill>
                <a:srgbClr val="3F454C"/>
              </a:solidFill>
            </p:spPr>
          </p:sp>
          <p:sp>
            <p:nvSpPr>
              <p:cNvPr id="33" name="Freeform 33"/>
              <p:cNvSpPr/>
              <p:nvPr/>
            </p:nvSpPr>
            <p:spPr>
              <a:xfrm>
                <a:off x="4084322" y="4105449"/>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4" name="Freeform 34"/>
              <p:cNvSpPr/>
              <p:nvPr/>
            </p:nvSpPr>
            <p:spPr>
              <a:xfrm>
                <a:off x="5273042" y="2651081"/>
                <a:ext cx="152400" cy="151720"/>
              </a:xfrm>
              <a:custGeom>
                <a:avLst/>
                <a:gdLst/>
                <a:ahLst/>
                <a:cxnLst/>
                <a:rect l="l" t="t" r="r" b="b"/>
                <a:pathLst>
                  <a:path w="152400" h="151720">
                    <a:moveTo>
                      <a:pt x="152400" y="75860"/>
                    </a:moveTo>
                    <a:cubicBezTo>
                      <a:pt x="152212" y="33908"/>
                      <a:pt x="118151" y="0"/>
                      <a:pt x="76200" y="0"/>
                    </a:cubicBezTo>
                    <a:cubicBezTo>
                      <a:pt x="34248" y="0"/>
                      <a:pt x="187" y="33908"/>
                      <a:pt x="0" y="75860"/>
                    </a:cubicBezTo>
                    <a:cubicBezTo>
                      <a:pt x="187" y="117811"/>
                      <a:pt x="34248" y="151719"/>
                      <a:pt x="76200" y="151719"/>
                    </a:cubicBezTo>
                    <a:cubicBezTo>
                      <a:pt x="118151" y="151719"/>
                      <a:pt x="152212" y="117811"/>
                      <a:pt x="152400" y="75860"/>
                    </a:cubicBezTo>
                    <a:close/>
                  </a:path>
                </a:pathLst>
              </a:custGeom>
              <a:solidFill>
                <a:srgbClr val="3F454C"/>
              </a:solidFill>
            </p:spPr>
          </p:sp>
          <p:sp>
            <p:nvSpPr>
              <p:cNvPr id="35" name="Freeform 35"/>
              <p:cNvSpPr/>
              <p:nvPr/>
            </p:nvSpPr>
            <p:spPr>
              <a:xfrm>
                <a:off x="6461762" y="2287489"/>
                <a:ext cx="152400" cy="151720"/>
              </a:xfrm>
              <a:custGeom>
                <a:avLst/>
                <a:gdLst/>
                <a:ahLst/>
                <a:cxnLst/>
                <a:rect l="l" t="t" r="r" b="b"/>
                <a:pathLst>
                  <a:path w="152400" h="151720">
                    <a:moveTo>
                      <a:pt x="152400" y="75860"/>
                    </a:moveTo>
                    <a:cubicBezTo>
                      <a:pt x="152213" y="33908"/>
                      <a:pt x="118152" y="0"/>
                      <a:pt x="76200" y="0"/>
                    </a:cubicBezTo>
                    <a:cubicBezTo>
                      <a:pt x="34249" y="0"/>
                      <a:pt x="188" y="33908"/>
                      <a:pt x="0" y="75860"/>
                    </a:cubicBezTo>
                    <a:cubicBezTo>
                      <a:pt x="188" y="117811"/>
                      <a:pt x="34249" y="151719"/>
                      <a:pt x="76200" y="151719"/>
                    </a:cubicBezTo>
                    <a:cubicBezTo>
                      <a:pt x="118152" y="151719"/>
                      <a:pt x="152213" y="117811"/>
                      <a:pt x="152400" y="75860"/>
                    </a:cubicBezTo>
                    <a:close/>
                  </a:path>
                </a:pathLst>
              </a:custGeom>
              <a:solidFill>
                <a:srgbClr val="3F454C"/>
              </a:solidFill>
            </p:spPr>
          </p:sp>
          <p:sp>
            <p:nvSpPr>
              <p:cNvPr id="36" name="Freeform 36"/>
              <p:cNvSpPr/>
              <p:nvPr/>
            </p:nvSpPr>
            <p:spPr>
              <a:xfrm>
                <a:off x="7650483" y="1378508"/>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sp>
            <p:nvSpPr>
              <p:cNvPr id="37" name="Freeform 37"/>
              <p:cNvSpPr/>
              <p:nvPr/>
            </p:nvSpPr>
            <p:spPr>
              <a:xfrm>
                <a:off x="10027924" y="833120"/>
                <a:ext cx="152400" cy="151720"/>
              </a:xfrm>
              <a:custGeom>
                <a:avLst/>
                <a:gdLst/>
                <a:ahLst/>
                <a:cxnLst/>
                <a:rect l="l" t="t" r="r" b="b"/>
                <a:pathLst>
                  <a:path w="152400" h="151720">
                    <a:moveTo>
                      <a:pt x="152400" y="75860"/>
                    </a:moveTo>
                    <a:cubicBezTo>
                      <a:pt x="152212" y="33909"/>
                      <a:pt x="118151" y="0"/>
                      <a:pt x="76200" y="0"/>
                    </a:cubicBezTo>
                    <a:cubicBezTo>
                      <a:pt x="34248" y="0"/>
                      <a:pt x="187" y="33909"/>
                      <a:pt x="0" y="75860"/>
                    </a:cubicBezTo>
                    <a:cubicBezTo>
                      <a:pt x="187" y="117811"/>
                      <a:pt x="34248" y="151720"/>
                      <a:pt x="76200" y="151720"/>
                    </a:cubicBezTo>
                    <a:cubicBezTo>
                      <a:pt x="118151" y="151720"/>
                      <a:pt x="152212" y="117811"/>
                      <a:pt x="152400" y="75860"/>
                    </a:cubicBezTo>
                    <a:close/>
                  </a:path>
                </a:pathLst>
              </a:custGeom>
              <a:solidFill>
                <a:srgbClr val="3F454C"/>
              </a:solidFill>
            </p:spPr>
          </p:sp>
        </p:grpSp>
      </p:grpSp>
      <p:sp>
        <p:nvSpPr>
          <p:cNvPr id="38" name="AutoShape 38"/>
          <p:cNvSpPr/>
          <p:nvPr/>
        </p:nvSpPr>
        <p:spPr>
          <a:xfrm>
            <a:off x="0" y="-33085"/>
            <a:ext cx="3329225" cy="7381369"/>
          </a:xfrm>
          <a:prstGeom prst="rect">
            <a:avLst/>
          </a:prstGeom>
          <a:solidFill>
            <a:srgbClr val="182722"/>
          </a:solidFill>
        </p:spPr>
      </p:sp>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55913">
            <a:off x="4152268" y="2204652"/>
            <a:ext cx="5257163" cy="52572"/>
          </a:xfrm>
          <a:prstGeom prst="rect">
            <a:avLst/>
          </a:prstGeom>
        </p:spPr>
      </p:pic>
      <p:grpSp>
        <p:nvGrpSpPr>
          <p:cNvPr id="40" name="Group 40"/>
          <p:cNvGrpSpPr/>
          <p:nvPr/>
        </p:nvGrpSpPr>
        <p:grpSpPr>
          <a:xfrm>
            <a:off x="0" y="130073"/>
            <a:ext cx="2713466" cy="7055055"/>
            <a:chOff x="2" y="0"/>
            <a:chExt cx="3617953" cy="9406740"/>
          </a:xfrm>
        </p:grpSpPr>
        <p:sp>
          <p:nvSpPr>
            <p:cNvPr id="41" name="TextBox 41"/>
            <p:cNvSpPr txBox="1"/>
            <p:nvPr/>
          </p:nvSpPr>
          <p:spPr>
            <a:xfrm rot="16200000">
              <a:off x="-4228353" y="4246169"/>
              <a:ext cx="9371109" cy="914400"/>
            </a:xfrm>
            <a:prstGeom prst="rect">
              <a:avLst/>
            </a:prstGeom>
          </p:spPr>
          <p:txBody>
            <a:bodyPr wrap="square" lIns="0" tIns="0" rIns="0" bIns="0" rtlCol="0" anchor="t">
              <a:spAutoFit/>
            </a:bodyPr>
            <a:lstStyle/>
            <a:p>
              <a:pPr algn="ctr">
                <a:lnSpc>
                  <a:spcPts val="5400"/>
                </a:lnSpc>
              </a:pPr>
              <a:r>
                <a:rPr lang="en-US" sz="4500" spc="-44" dirty="0">
                  <a:solidFill>
                    <a:srgbClr val="00E091"/>
                  </a:solidFill>
                  <a:latin typeface="Poppins" pitchFamily="2" charset="77"/>
                  <a:cs typeface="Poppins" pitchFamily="2" charset="77"/>
                </a:rPr>
                <a:t>MODELING ENGINE</a:t>
              </a:r>
            </a:p>
          </p:txBody>
        </p:sp>
        <p:sp>
          <p:nvSpPr>
            <p:cNvPr id="42" name="TextBox 42"/>
            <p:cNvSpPr txBox="1"/>
            <p:nvPr/>
          </p:nvSpPr>
          <p:spPr>
            <a:xfrm rot="-5400000">
              <a:off x="-3340531" y="4250624"/>
              <a:ext cx="9397832" cy="914400"/>
            </a:xfrm>
            <a:prstGeom prst="rect">
              <a:avLst/>
            </a:prstGeom>
          </p:spPr>
          <p:txBody>
            <a:bodyPr lIns="0" tIns="0" rIns="0" bIns="0" rtlCol="0" anchor="t">
              <a:spAutoFit/>
            </a:bodyPr>
            <a:lstStyle/>
            <a:p>
              <a:pPr algn="ctr">
                <a:lnSpc>
                  <a:spcPts val="5400"/>
                </a:lnSpc>
              </a:pPr>
              <a:r>
                <a:rPr lang="en-US" sz="4500" spc="-44">
                  <a:solidFill>
                    <a:srgbClr val="00E091">
                      <a:alpha val="69804"/>
                    </a:srgbClr>
                  </a:solidFill>
                  <a:latin typeface="Poppins" pitchFamily="2" charset="77"/>
                  <a:cs typeface="Poppins" pitchFamily="2" charset="77"/>
                </a:rPr>
                <a:t>MODELING ENGINE</a:t>
              </a:r>
            </a:p>
          </p:txBody>
        </p:sp>
        <p:sp>
          <p:nvSpPr>
            <p:cNvPr id="43" name="TextBox 43"/>
            <p:cNvSpPr txBox="1"/>
            <p:nvPr/>
          </p:nvSpPr>
          <p:spPr>
            <a:xfrm rot="-5400000">
              <a:off x="-2439346" y="4241716"/>
              <a:ext cx="9397832" cy="914400"/>
            </a:xfrm>
            <a:prstGeom prst="rect">
              <a:avLst/>
            </a:prstGeom>
          </p:spPr>
          <p:txBody>
            <a:bodyPr lIns="0" tIns="0" rIns="0" bIns="0" rtlCol="0" anchor="t">
              <a:spAutoFit/>
            </a:bodyPr>
            <a:lstStyle/>
            <a:p>
              <a:pPr algn="ctr">
                <a:lnSpc>
                  <a:spcPts val="5400"/>
                </a:lnSpc>
              </a:pPr>
              <a:r>
                <a:rPr lang="en-US" sz="4500" spc="-44" dirty="0">
                  <a:solidFill>
                    <a:srgbClr val="00E091">
                      <a:alpha val="40000"/>
                    </a:srgbClr>
                  </a:solidFill>
                  <a:latin typeface="Poppins" pitchFamily="2" charset="77"/>
                  <a:cs typeface="Poppins" pitchFamily="2" charset="77"/>
                </a:rPr>
                <a:t>MODELING ENGINE</a:t>
              </a:r>
            </a:p>
          </p:txBody>
        </p:sp>
        <p:sp>
          <p:nvSpPr>
            <p:cNvPr id="44" name="TextBox 44"/>
            <p:cNvSpPr txBox="1"/>
            <p:nvPr/>
          </p:nvSpPr>
          <p:spPr>
            <a:xfrm rot="-5400000">
              <a:off x="-1538161" y="4250624"/>
              <a:ext cx="9397832" cy="914400"/>
            </a:xfrm>
            <a:prstGeom prst="rect">
              <a:avLst/>
            </a:prstGeom>
          </p:spPr>
          <p:txBody>
            <a:bodyPr lIns="0" tIns="0" rIns="0" bIns="0" rtlCol="0" anchor="t">
              <a:spAutoFit/>
            </a:bodyPr>
            <a:lstStyle/>
            <a:p>
              <a:pPr algn="ctr">
                <a:lnSpc>
                  <a:spcPts val="5400"/>
                </a:lnSpc>
              </a:pPr>
              <a:r>
                <a:rPr lang="en-US" sz="4500" spc="-44">
                  <a:solidFill>
                    <a:srgbClr val="00E091">
                      <a:alpha val="9804"/>
                    </a:srgbClr>
                  </a:solidFill>
                  <a:latin typeface="Poppins" pitchFamily="2" charset="77"/>
                  <a:cs typeface="Poppins" pitchFamily="2" charset="77"/>
                </a:rPr>
                <a:t>MODELING ENGINE</a:t>
              </a:r>
            </a:p>
          </p:txBody>
        </p:sp>
      </p:grpSp>
      <p:grpSp>
        <p:nvGrpSpPr>
          <p:cNvPr id="45" name="Group 45"/>
          <p:cNvGrpSpPr/>
          <p:nvPr/>
        </p:nvGrpSpPr>
        <p:grpSpPr>
          <a:xfrm>
            <a:off x="4067018" y="4549530"/>
            <a:ext cx="5150003" cy="2020865"/>
            <a:chOff x="-101603" y="2272"/>
            <a:chExt cx="6866671" cy="2694485"/>
          </a:xfrm>
        </p:grpSpPr>
        <p:sp>
          <p:nvSpPr>
            <p:cNvPr id="46" name="TextBox 46"/>
            <p:cNvSpPr txBox="1"/>
            <p:nvPr/>
          </p:nvSpPr>
          <p:spPr>
            <a:xfrm>
              <a:off x="-101603" y="2272"/>
              <a:ext cx="6866671" cy="579561"/>
            </a:xfrm>
            <a:prstGeom prst="rect">
              <a:avLst/>
            </a:prstGeom>
          </p:spPr>
          <p:txBody>
            <a:bodyPr wrap="square" lIns="0" tIns="0" rIns="0" bIns="0" rtlCol="0" anchor="t">
              <a:spAutoFit/>
            </a:bodyPr>
            <a:lstStyle/>
            <a:p>
              <a:pPr>
                <a:lnSpc>
                  <a:spcPts val="3359"/>
                </a:lnSpc>
              </a:pPr>
              <a:r>
                <a:rPr lang="en-US" sz="2799" b="1" spc="139">
                  <a:solidFill>
                    <a:srgbClr val="182722"/>
                  </a:solidFill>
                  <a:latin typeface="Poppins" pitchFamily="2" charset="77"/>
                  <a:cs typeface="Poppins" pitchFamily="2" charset="77"/>
                </a:rPr>
                <a:t>ORDINARY LEAST SQUARES</a:t>
              </a:r>
            </a:p>
          </p:txBody>
        </p:sp>
        <p:sp>
          <p:nvSpPr>
            <p:cNvPr id="47" name="TextBox 47"/>
            <p:cNvSpPr txBox="1"/>
            <p:nvPr/>
          </p:nvSpPr>
          <p:spPr>
            <a:xfrm>
              <a:off x="0" y="873181"/>
              <a:ext cx="6541183" cy="1823576"/>
            </a:xfrm>
            <a:prstGeom prst="rect">
              <a:avLst/>
            </a:prstGeom>
          </p:spPr>
          <p:txBody>
            <a:bodyPr lIns="0" tIns="0" rIns="0" bIns="0" rtlCol="0" anchor="t">
              <a:spAutoFit/>
            </a:bodyPr>
            <a:lstStyle/>
            <a:p>
              <a:pPr algn="just">
                <a:lnSpc>
                  <a:spcPts val="2700"/>
                </a:lnSpc>
              </a:pPr>
              <a:r>
                <a:rPr lang="en-US" sz="1800" spc="18">
                  <a:solidFill>
                    <a:srgbClr val="182722"/>
                  </a:solidFill>
                  <a:latin typeface="Poppins Light"/>
                </a:rPr>
                <a:t>A vanilla OLS model was implemented initially. To make it adhere to linear regression assumptions, log and box-cox transformations were performed on data.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8534" y="563662"/>
            <a:ext cx="3381113" cy="2182355"/>
          </a:xfrm>
          <a:prstGeom prst="rect">
            <a:avLst/>
          </a:prstGeom>
        </p:spPr>
      </p:pic>
      <p:pic>
        <p:nvPicPr>
          <p:cNvPr id="3" name="Picture 3"/>
          <p:cNvPicPr>
            <a:picLocks noChangeAspect="1"/>
          </p:cNvPicPr>
          <p:nvPr/>
        </p:nvPicPr>
        <p:blipFill>
          <a:blip r:embed="rId3"/>
          <a:srcRect/>
          <a:stretch>
            <a:fillRect/>
          </a:stretch>
        </p:blipFill>
        <p:spPr>
          <a:xfrm>
            <a:off x="458534" y="2828037"/>
            <a:ext cx="3381113" cy="2182355"/>
          </a:xfrm>
          <a:prstGeom prst="rect">
            <a:avLst/>
          </a:prstGeom>
        </p:spPr>
      </p:pic>
      <p:pic>
        <p:nvPicPr>
          <p:cNvPr id="4" name="Picture 4"/>
          <p:cNvPicPr>
            <a:picLocks noChangeAspect="1"/>
          </p:cNvPicPr>
          <p:nvPr/>
        </p:nvPicPr>
        <p:blipFill>
          <a:blip r:embed="rId4"/>
          <a:srcRect/>
          <a:stretch>
            <a:fillRect/>
          </a:stretch>
        </p:blipFill>
        <p:spPr>
          <a:xfrm>
            <a:off x="458534" y="5096117"/>
            <a:ext cx="3381113" cy="2136249"/>
          </a:xfrm>
          <a:prstGeom prst="rect">
            <a:avLst/>
          </a:prstGeom>
        </p:spPr>
      </p:pic>
      <p:sp>
        <p:nvSpPr>
          <p:cNvPr id="5" name="AutoShape 5"/>
          <p:cNvSpPr/>
          <p:nvPr/>
        </p:nvSpPr>
        <p:spPr>
          <a:xfrm>
            <a:off x="3839646" y="5096117"/>
            <a:ext cx="5563559" cy="2129086"/>
          </a:xfrm>
          <a:prstGeom prst="rect">
            <a:avLst/>
          </a:prstGeom>
          <a:solidFill>
            <a:srgbClr val="182722"/>
          </a:solidFill>
        </p:spPr>
        <p:txBody>
          <a:bodyPr/>
          <a:lstStyle/>
          <a:p>
            <a:endParaRPr lang="en-US"/>
          </a:p>
        </p:txBody>
      </p:sp>
      <p:sp>
        <p:nvSpPr>
          <p:cNvPr id="6" name="TextBox 6"/>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7" name="TextBox 7"/>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sp>
        <p:nvSpPr>
          <p:cNvPr id="8" name="TextBox 8"/>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0000"/>
                  </a:srgbClr>
                </a:solidFill>
                <a:latin typeface="Poppins" pitchFamily="2" charset="77"/>
                <a:cs typeface="Poppins" pitchFamily="2" charset="77"/>
              </a:rPr>
              <a:t>STREAMING</a:t>
            </a:r>
          </a:p>
        </p:txBody>
      </p:sp>
      <p:pic>
        <p:nvPicPr>
          <p:cNvPr id="9" name="Picture 9"/>
          <p:cNvPicPr>
            <a:picLocks noChangeAspect="1"/>
          </p:cNvPicPr>
          <p:nvPr/>
        </p:nvPicPr>
        <p:blipFill>
          <a:blip r:embed="rId5"/>
          <a:srcRect t="3415" b="3415"/>
          <a:stretch>
            <a:fillRect/>
          </a:stretch>
        </p:blipFill>
        <p:spPr>
          <a:xfrm>
            <a:off x="3957877" y="5559076"/>
            <a:ext cx="5243202" cy="513618"/>
          </a:xfrm>
          <a:prstGeom prst="rect">
            <a:avLst/>
          </a:prstGeom>
        </p:spPr>
      </p:pic>
      <p:pic>
        <p:nvPicPr>
          <p:cNvPr id="10" name="Picture 10"/>
          <p:cNvPicPr>
            <a:picLocks noChangeAspect="1"/>
          </p:cNvPicPr>
          <p:nvPr/>
        </p:nvPicPr>
        <p:blipFill>
          <a:blip r:embed="rId6"/>
          <a:srcRect t="3893" b="3893"/>
          <a:stretch>
            <a:fillRect/>
          </a:stretch>
        </p:blipFill>
        <p:spPr>
          <a:xfrm>
            <a:off x="3957877" y="962587"/>
            <a:ext cx="5243202" cy="508339"/>
          </a:xfrm>
          <a:prstGeom prst="rect">
            <a:avLst/>
          </a:prstGeom>
        </p:spPr>
      </p:pic>
      <p:pic>
        <p:nvPicPr>
          <p:cNvPr id="11" name="Picture 11"/>
          <p:cNvPicPr>
            <a:picLocks noChangeAspect="1"/>
          </p:cNvPicPr>
          <p:nvPr/>
        </p:nvPicPr>
        <p:blipFill>
          <a:blip r:embed="rId7"/>
          <a:srcRect t="3277" b="3277"/>
          <a:stretch>
            <a:fillRect/>
          </a:stretch>
        </p:blipFill>
        <p:spPr>
          <a:xfrm>
            <a:off x="3957877" y="3293113"/>
            <a:ext cx="5243202" cy="515137"/>
          </a:xfrm>
          <a:prstGeom prst="rect">
            <a:avLst/>
          </a:prstGeom>
        </p:spPr>
      </p:pic>
      <p:pic>
        <p:nvPicPr>
          <p:cNvPr id="12" name="Picture 12"/>
          <p:cNvPicPr>
            <a:picLocks noChangeAspect="1"/>
          </p:cNvPicPr>
          <p:nvPr/>
        </p:nvPicPr>
        <p:blipFill>
          <a:blip r:embed="rId8"/>
          <a:srcRect/>
          <a:stretch>
            <a:fillRect/>
          </a:stretch>
        </p:blipFill>
        <p:spPr>
          <a:xfrm>
            <a:off x="2814535" y="6076994"/>
            <a:ext cx="1119917" cy="1035923"/>
          </a:xfrm>
          <a:prstGeom prst="rect">
            <a:avLst/>
          </a:prstGeom>
        </p:spPr>
      </p:pic>
      <p:sp>
        <p:nvSpPr>
          <p:cNvPr id="13" name="TextBox 13"/>
          <p:cNvSpPr txBox="1"/>
          <p:nvPr/>
        </p:nvSpPr>
        <p:spPr>
          <a:xfrm>
            <a:off x="458533" y="89997"/>
            <a:ext cx="8742545" cy="538609"/>
          </a:xfrm>
          <a:prstGeom prst="rect">
            <a:avLst/>
          </a:prstGeom>
        </p:spPr>
        <p:txBody>
          <a:bodyPr wrap="square" lIns="0" tIns="0" rIns="0" bIns="0" rtlCol="0" anchor="t">
            <a:spAutoFit/>
          </a:bodyPr>
          <a:lstStyle/>
          <a:p>
            <a:pPr>
              <a:lnSpc>
                <a:spcPts val="4200"/>
              </a:lnSpc>
            </a:pPr>
            <a:r>
              <a:rPr lang="en-US" sz="3500" spc="-35">
                <a:solidFill>
                  <a:srgbClr val="00E192"/>
                </a:solidFill>
                <a:latin typeface="Poppins Bold"/>
              </a:rPr>
              <a:t>PERFORMANCE AND QQ PLOTS</a:t>
            </a:r>
          </a:p>
        </p:txBody>
      </p:sp>
      <p:sp>
        <p:nvSpPr>
          <p:cNvPr id="14" name="TextBox 14"/>
          <p:cNvSpPr txBox="1"/>
          <p:nvPr/>
        </p:nvSpPr>
        <p:spPr>
          <a:xfrm>
            <a:off x="3954021" y="524443"/>
            <a:ext cx="3447360" cy="425116"/>
          </a:xfrm>
          <a:prstGeom prst="rect">
            <a:avLst/>
          </a:prstGeom>
        </p:spPr>
        <p:txBody>
          <a:bodyPr lIns="0" tIns="0" rIns="0" bIns="0" rtlCol="0" anchor="t">
            <a:spAutoFit/>
          </a:bodyPr>
          <a:lstStyle/>
          <a:p>
            <a:pPr>
              <a:lnSpc>
                <a:spcPts val="3450"/>
              </a:lnSpc>
            </a:pPr>
            <a:r>
              <a:rPr lang="en-US" sz="2300" spc="23" dirty="0">
                <a:solidFill>
                  <a:srgbClr val="00E091"/>
                </a:solidFill>
                <a:latin typeface="Poppins Light"/>
              </a:rPr>
              <a:t>Vanilla OLS Model</a:t>
            </a:r>
          </a:p>
        </p:txBody>
      </p:sp>
      <p:sp>
        <p:nvSpPr>
          <p:cNvPr id="15" name="TextBox 15"/>
          <p:cNvSpPr txBox="1"/>
          <p:nvPr/>
        </p:nvSpPr>
        <p:spPr>
          <a:xfrm>
            <a:off x="3954021" y="2816201"/>
            <a:ext cx="5247058" cy="425116"/>
          </a:xfrm>
          <a:prstGeom prst="rect">
            <a:avLst/>
          </a:prstGeom>
        </p:spPr>
        <p:txBody>
          <a:bodyPr wrap="square" lIns="0" tIns="0" rIns="0" bIns="0" rtlCol="0" anchor="t">
            <a:spAutoFit/>
          </a:bodyPr>
          <a:lstStyle/>
          <a:p>
            <a:pPr>
              <a:lnSpc>
                <a:spcPts val="3450"/>
              </a:lnSpc>
            </a:pPr>
            <a:r>
              <a:rPr lang="en-US" sz="2300" spc="23" dirty="0">
                <a:solidFill>
                  <a:srgbClr val="00E091"/>
                </a:solidFill>
                <a:latin typeface="Poppins Light"/>
              </a:rPr>
              <a:t>OLS with Log Transformation</a:t>
            </a:r>
          </a:p>
        </p:txBody>
      </p:sp>
      <p:sp>
        <p:nvSpPr>
          <p:cNvPr id="16" name="TextBox 16"/>
          <p:cNvSpPr txBox="1"/>
          <p:nvPr/>
        </p:nvSpPr>
        <p:spPr>
          <a:xfrm>
            <a:off x="3839645" y="5072176"/>
            <a:ext cx="5108527" cy="425116"/>
          </a:xfrm>
          <a:prstGeom prst="rect">
            <a:avLst/>
          </a:prstGeom>
        </p:spPr>
        <p:txBody>
          <a:bodyPr wrap="square" lIns="0" tIns="0" rIns="0" bIns="0" rtlCol="0" anchor="t">
            <a:spAutoFit/>
          </a:bodyPr>
          <a:lstStyle/>
          <a:p>
            <a:pPr algn="ctr">
              <a:lnSpc>
                <a:spcPts val="3450"/>
              </a:lnSpc>
            </a:pPr>
            <a:r>
              <a:rPr lang="en-US" sz="2300" spc="23">
                <a:solidFill>
                  <a:srgbClr val="00E091"/>
                </a:solidFill>
                <a:latin typeface="Poppins Light"/>
              </a:rPr>
              <a:t>OLS with Box-Cox Transformation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17" name="TextBox 2">
            <a:extLst>
              <a:ext uri="{FF2B5EF4-FFF2-40B4-BE49-F238E27FC236}">
                <a16:creationId xmlns:a16="http://schemas.microsoft.com/office/drawing/2014/main" id="{01FA9D71-1842-A2D9-FACE-D4BD66C5D018}"/>
              </a:ext>
            </a:extLst>
          </p:cNvPr>
          <p:cNvSpPr txBox="1"/>
          <p:nvPr/>
        </p:nvSpPr>
        <p:spPr>
          <a:xfrm rot="5400000">
            <a:off x="5410130"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4706"/>
                  </a:srgbClr>
                </a:solidFill>
                <a:latin typeface="Poppins" pitchFamily="2" charset="77"/>
                <a:cs typeface="Poppins" pitchFamily="2" charset="77"/>
              </a:rPr>
              <a:t>STREAMING</a:t>
            </a:r>
          </a:p>
        </p:txBody>
      </p:sp>
      <p:sp>
        <p:nvSpPr>
          <p:cNvPr id="18" name="TextBox 3">
            <a:extLst>
              <a:ext uri="{FF2B5EF4-FFF2-40B4-BE49-F238E27FC236}">
                <a16:creationId xmlns:a16="http://schemas.microsoft.com/office/drawing/2014/main" id="{B8E4CF7A-1094-E314-6231-83C48446D5D4}"/>
              </a:ext>
            </a:extLst>
          </p:cNvPr>
          <p:cNvSpPr txBox="1"/>
          <p:nvPr/>
        </p:nvSpPr>
        <p:spPr>
          <a:xfrm rot="5400000">
            <a:off x="4350054"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19" name="TextBox 4">
            <a:extLst>
              <a:ext uri="{FF2B5EF4-FFF2-40B4-BE49-F238E27FC236}">
                <a16:creationId xmlns:a16="http://schemas.microsoft.com/office/drawing/2014/main" id="{FF7D54C1-CE14-0931-0EAB-83B78F0A8F36}"/>
              </a:ext>
            </a:extLst>
          </p:cNvPr>
          <p:cNvSpPr txBox="1"/>
          <p:nvPr/>
        </p:nvSpPr>
        <p:spPr>
          <a:xfrm rot="5400000">
            <a:off x="3276529" y="2895671"/>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pic>
        <p:nvPicPr>
          <p:cNvPr id="20" name="Picture 5">
            <a:extLst>
              <a:ext uri="{FF2B5EF4-FFF2-40B4-BE49-F238E27FC236}">
                <a16:creationId xmlns:a16="http://schemas.microsoft.com/office/drawing/2014/main" id="{E1A61125-7D1F-5F88-CEAD-C3FEB315E326}"/>
              </a:ext>
            </a:extLst>
          </p:cNvPr>
          <p:cNvPicPr>
            <a:picLocks noChangeAspect="1"/>
          </p:cNvPicPr>
          <p:nvPr/>
        </p:nvPicPr>
        <p:blipFill>
          <a:blip r:embed="rId2"/>
          <a:srcRect/>
          <a:stretch>
            <a:fillRect/>
          </a:stretch>
        </p:blipFill>
        <p:spPr>
          <a:xfrm>
            <a:off x="466165" y="1981200"/>
            <a:ext cx="8843682" cy="3200400"/>
          </a:xfrm>
          <a:prstGeom prst="rect">
            <a:avLst/>
          </a:prstGeom>
        </p:spPr>
      </p:pic>
      <p:sp>
        <p:nvSpPr>
          <p:cNvPr id="21" name="TextBox 6">
            <a:extLst>
              <a:ext uri="{FF2B5EF4-FFF2-40B4-BE49-F238E27FC236}">
                <a16:creationId xmlns:a16="http://schemas.microsoft.com/office/drawing/2014/main" id="{7565E6E8-A3C2-1F88-9738-93FA4F8F3342}"/>
              </a:ext>
            </a:extLst>
          </p:cNvPr>
          <p:cNvSpPr txBox="1"/>
          <p:nvPr/>
        </p:nvSpPr>
        <p:spPr>
          <a:xfrm>
            <a:off x="466165" y="152400"/>
            <a:ext cx="8234082" cy="1178528"/>
          </a:xfrm>
          <a:prstGeom prst="rect">
            <a:avLst/>
          </a:prstGeom>
        </p:spPr>
        <p:txBody>
          <a:bodyPr wrap="square" lIns="0" tIns="0" rIns="0" bIns="0" rtlCol="0" anchor="t">
            <a:spAutoFit/>
          </a:bodyPr>
          <a:lstStyle/>
          <a:p>
            <a:pPr>
              <a:lnSpc>
                <a:spcPts val="4560"/>
              </a:lnSpc>
            </a:pPr>
            <a:r>
              <a:rPr lang="en-US" sz="3800" b="1" spc="-26" dirty="0">
                <a:solidFill>
                  <a:srgbClr val="00E192"/>
                </a:solidFill>
                <a:latin typeface="Poppins" pitchFamily="2" charset="77"/>
                <a:cs typeface="Poppins" pitchFamily="2" charset="77"/>
              </a:rPr>
              <a:t>BETA COEFFICIENTS AND </a:t>
            </a:r>
          </a:p>
          <a:p>
            <a:pPr>
              <a:lnSpc>
                <a:spcPts val="4560"/>
              </a:lnSpc>
            </a:pPr>
            <a:r>
              <a:rPr lang="en-US" sz="3800" b="1" spc="-26" dirty="0">
                <a:solidFill>
                  <a:srgbClr val="00E192"/>
                </a:solidFill>
                <a:latin typeface="Poppins" pitchFamily="2" charset="77"/>
                <a:cs typeface="Poppins" pitchFamily="2" charset="77"/>
              </a:rPr>
              <a:t>P-VALUES FOR THE BEST MODEL</a:t>
            </a:r>
          </a:p>
        </p:txBody>
      </p:sp>
      <p:pic>
        <p:nvPicPr>
          <p:cNvPr id="22" name="Picture 26">
            <a:extLst>
              <a:ext uri="{FF2B5EF4-FFF2-40B4-BE49-F238E27FC236}">
                <a16:creationId xmlns:a16="http://schemas.microsoft.com/office/drawing/2014/main" id="{C339660C-358B-BE86-CC39-8140F8D24C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extLst>
      <p:ext uri="{BB962C8B-B14F-4D97-AF65-F5344CB8AC3E}">
        <p14:creationId xmlns:p14="http://schemas.microsoft.com/office/powerpoint/2010/main" val="301735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3" name="AutoShape 2">
            <a:extLst>
              <a:ext uri="{FF2B5EF4-FFF2-40B4-BE49-F238E27FC236}">
                <a16:creationId xmlns:a16="http://schemas.microsoft.com/office/drawing/2014/main" id="{AB649129-7314-E0F1-5457-2397D0093297}"/>
              </a:ext>
            </a:extLst>
          </p:cNvPr>
          <p:cNvSpPr/>
          <p:nvPr/>
        </p:nvSpPr>
        <p:spPr>
          <a:xfrm>
            <a:off x="731520" y="3771801"/>
            <a:ext cx="2732836" cy="2946656"/>
          </a:xfrm>
          <a:prstGeom prst="rect">
            <a:avLst/>
          </a:prstGeom>
          <a:solidFill>
            <a:srgbClr val="00E091"/>
          </a:solidFill>
        </p:spPr>
      </p:sp>
      <p:sp>
        <p:nvSpPr>
          <p:cNvPr id="24" name="AutoShape 3">
            <a:extLst>
              <a:ext uri="{FF2B5EF4-FFF2-40B4-BE49-F238E27FC236}">
                <a16:creationId xmlns:a16="http://schemas.microsoft.com/office/drawing/2014/main" id="{B6A0BD4B-D37D-76C1-C5AC-1DD98D532588}"/>
              </a:ext>
            </a:extLst>
          </p:cNvPr>
          <p:cNvSpPr/>
          <p:nvPr/>
        </p:nvSpPr>
        <p:spPr>
          <a:xfrm>
            <a:off x="3594126" y="696156"/>
            <a:ext cx="2668134" cy="2960132"/>
          </a:xfrm>
          <a:prstGeom prst="rect">
            <a:avLst/>
          </a:prstGeom>
          <a:solidFill>
            <a:srgbClr val="00E091"/>
          </a:solidFill>
        </p:spPr>
      </p:sp>
      <p:sp>
        <p:nvSpPr>
          <p:cNvPr id="25" name="AutoShape 4">
            <a:extLst>
              <a:ext uri="{FF2B5EF4-FFF2-40B4-BE49-F238E27FC236}">
                <a16:creationId xmlns:a16="http://schemas.microsoft.com/office/drawing/2014/main" id="{89F0A24B-2432-36E7-91AF-60652FEBD9B9}"/>
              </a:ext>
            </a:extLst>
          </p:cNvPr>
          <p:cNvSpPr/>
          <p:nvPr/>
        </p:nvSpPr>
        <p:spPr>
          <a:xfrm>
            <a:off x="6353945" y="697468"/>
            <a:ext cx="2668134" cy="2960132"/>
          </a:xfrm>
          <a:prstGeom prst="rect">
            <a:avLst/>
          </a:prstGeom>
          <a:solidFill>
            <a:srgbClr val="00E091"/>
          </a:solidFill>
        </p:spPr>
      </p:sp>
      <p:sp>
        <p:nvSpPr>
          <p:cNvPr id="26" name="AutoShape 5">
            <a:extLst>
              <a:ext uri="{FF2B5EF4-FFF2-40B4-BE49-F238E27FC236}">
                <a16:creationId xmlns:a16="http://schemas.microsoft.com/office/drawing/2014/main" id="{9FA05501-1DFE-35F6-B86C-4994AAF03267}"/>
              </a:ext>
            </a:extLst>
          </p:cNvPr>
          <p:cNvSpPr/>
          <p:nvPr/>
        </p:nvSpPr>
        <p:spPr>
          <a:xfrm>
            <a:off x="3594125" y="3758325"/>
            <a:ext cx="2668134" cy="2960132"/>
          </a:xfrm>
          <a:prstGeom prst="rect">
            <a:avLst/>
          </a:prstGeom>
          <a:solidFill>
            <a:srgbClr val="00E091"/>
          </a:solidFill>
        </p:spPr>
      </p:sp>
      <p:sp>
        <p:nvSpPr>
          <p:cNvPr id="27" name="AutoShape 6">
            <a:extLst>
              <a:ext uri="{FF2B5EF4-FFF2-40B4-BE49-F238E27FC236}">
                <a16:creationId xmlns:a16="http://schemas.microsoft.com/office/drawing/2014/main" id="{7B3A1051-E321-E750-8BD4-AA38216DE77A}"/>
              </a:ext>
            </a:extLst>
          </p:cNvPr>
          <p:cNvSpPr/>
          <p:nvPr/>
        </p:nvSpPr>
        <p:spPr>
          <a:xfrm>
            <a:off x="6353946" y="3771800"/>
            <a:ext cx="2668134" cy="2958821"/>
          </a:xfrm>
          <a:prstGeom prst="rect">
            <a:avLst/>
          </a:prstGeom>
          <a:solidFill>
            <a:srgbClr val="00E091"/>
          </a:solidFill>
        </p:spPr>
      </p:sp>
      <p:pic>
        <p:nvPicPr>
          <p:cNvPr id="28" name="Picture 7">
            <a:extLst>
              <a:ext uri="{FF2B5EF4-FFF2-40B4-BE49-F238E27FC236}">
                <a16:creationId xmlns:a16="http://schemas.microsoft.com/office/drawing/2014/main" id="{216DEDA2-FE40-2252-0EA8-7C2BC7F4813B}"/>
              </a:ext>
            </a:extLst>
          </p:cNvPr>
          <p:cNvPicPr>
            <a:picLocks noChangeAspect="1"/>
          </p:cNvPicPr>
          <p:nvPr/>
        </p:nvPicPr>
        <p:blipFill>
          <a:blip r:embed="rId2"/>
          <a:srcRect/>
          <a:stretch>
            <a:fillRect/>
          </a:stretch>
        </p:blipFill>
        <p:spPr>
          <a:xfrm>
            <a:off x="4072114" y="1724457"/>
            <a:ext cx="1746504" cy="736773"/>
          </a:xfrm>
          <a:prstGeom prst="rect">
            <a:avLst/>
          </a:prstGeom>
        </p:spPr>
      </p:pic>
      <p:pic>
        <p:nvPicPr>
          <p:cNvPr id="29" name="Picture 8">
            <a:extLst>
              <a:ext uri="{FF2B5EF4-FFF2-40B4-BE49-F238E27FC236}">
                <a16:creationId xmlns:a16="http://schemas.microsoft.com/office/drawing/2014/main" id="{7F07FDFE-CD33-7BF2-960E-F45705DE5445}"/>
              </a:ext>
            </a:extLst>
          </p:cNvPr>
          <p:cNvPicPr>
            <a:picLocks noChangeAspect="1"/>
          </p:cNvPicPr>
          <p:nvPr/>
        </p:nvPicPr>
        <p:blipFill>
          <a:blip r:embed="rId3"/>
          <a:srcRect/>
          <a:stretch>
            <a:fillRect/>
          </a:stretch>
        </p:blipFill>
        <p:spPr>
          <a:xfrm>
            <a:off x="6816797" y="1728075"/>
            <a:ext cx="1742428" cy="726911"/>
          </a:xfrm>
          <a:prstGeom prst="rect">
            <a:avLst/>
          </a:prstGeom>
        </p:spPr>
      </p:pic>
      <p:pic>
        <p:nvPicPr>
          <p:cNvPr id="30" name="Picture 9">
            <a:extLst>
              <a:ext uri="{FF2B5EF4-FFF2-40B4-BE49-F238E27FC236}">
                <a16:creationId xmlns:a16="http://schemas.microsoft.com/office/drawing/2014/main" id="{76799324-F175-5667-DF4C-9657A50D762D}"/>
              </a:ext>
            </a:extLst>
          </p:cNvPr>
          <p:cNvPicPr>
            <a:picLocks noChangeAspect="1"/>
          </p:cNvPicPr>
          <p:nvPr/>
        </p:nvPicPr>
        <p:blipFill>
          <a:blip r:embed="rId4"/>
          <a:srcRect/>
          <a:stretch>
            <a:fillRect/>
          </a:stretch>
        </p:blipFill>
        <p:spPr>
          <a:xfrm>
            <a:off x="1204098" y="4602595"/>
            <a:ext cx="1746504" cy="723757"/>
          </a:xfrm>
          <a:prstGeom prst="rect">
            <a:avLst/>
          </a:prstGeom>
        </p:spPr>
      </p:pic>
      <p:pic>
        <p:nvPicPr>
          <p:cNvPr id="31" name="Picture 10">
            <a:extLst>
              <a:ext uri="{FF2B5EF4-FFF2-40B4-BE49-F238E27FC236}">
                <a16:creationId xmlns:a16="http://schemas.microsoft.com/office/drawing/2014/main" id="{D79D1127-6522-869B-B87E-7D9A2412BF60}"/>
              </a:ext>
            </a:extLst>
          </p:cNvPr>
          <p:cNvPicPr>
            <a:picLocks noChangeAspect="1"/>
          </p:cNvPicPr>
          <p:nvPr/>
        </p:nvPicPr>
        <p:blipFill>
          <a:blip r:embed="rId5"/>
          <a:srcRect/>
          <a:stretch>
            <a:fillRect/>
          </a:stretch>
        </p:blipFill>
        <p:spPr>
          <a:xfrm>
            <a:off x="4080554" y="4602595"/>
            <a:ext cx="1748746" cy="719384"/>
          </a:xfrm>
          <a:prstGeom prst="rect">
            <a:avLst/>
          </a:prstGeom>
        </p:spPr>
      </p:pic>
      <p:pic>
        <p:nvPicPr>
          <p:cNvPr id="32" name="Picture 11">
            <a:extLst>
              <a:ext uri="{FF2B5EF4-FFF2-40B4-BE49-F238E27FC236}">
                <a16:creationId xmlns:a16="http://schemas.microsoft.com/office/drawing/2014/main" id="{7F4CE760-60B6-080A-5D85-E6E9765977AF}"/>
              </a:ext>
            </a:extLst>
          </p:cNvPr>
          <p:cNvPicPr>
            <a:picLocks noChangeAspect="1"/>
          </p:cNvPicPr>
          <p:nvPr/>
        </p:nvPicPr>
        <p:blipFill>
          <a:blip r:embed="rId6"/>
          <a:srcRect/>
          <a:stretch>
            <a:fillRect/>
          </a:stretch>
        </p:blipFill>
        <p:spPr>
          <a:xfrm>
            <a:off x="6863625" y="4602595"/>
            <a:ext cx="1749378" cy="723487"/>
          </a:xfrm>
          <a:prstGeom prst="rect">
            <a:avLst/>
          </a:prstGeom>
        </p:spPr>
      </p:pic>
      <p:sp>
        <p:nvSpPr>
          <p:cNvPr id="33" name="TextBox 12">
            <a:extLst>
              <a:ext uri="{FF2B5EF4-FFF2-40B4-BE49-F238E27FC236}">
                <a16:creationId xmlns:a16="http://schemas.microsoft.com/office/drawing/2014/main" id="{D7DE74E4-1312-A405-6237-C8481C4C67D3}"/>
              </a:ext>
            </a:extLst>
          </p:cNvPr>
          <p:cNvSpPr txBox="1"/>
          <p:nvPr/>
        </p:nvSpPr>
        <p:spPr>
          <a:xfrm>
            <a:off x="3687060" y="848987"/>
            <a:ext cx="2538707" cy="103874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SONGS IN MAJOR MODE ARE MORE POPULAR THAN ONES IN MINOR</a:t>
            </a:r>
          </a:p>
          <a:p>
            <a:pPr algn="ctr">
              <a:lnSpc>
                <a:spcPts val="2100"/>
              </a:lnSpc>
            </a:pPr>
            <a:endParaRPr lang="en-US" sz="1506" spc="150">
              <a:solidFill>
                <a:srgbClr val="182722"/>
              </a:solidFill>
              <a:latin typeface="Poppins Light Bold"/>
            </a:endParaRPr>
          </a:p>
        </p:txBody>
      </p:sp>
      <p:sp>
        <p:nvSpPr>
          <p:cNvPr id="34" name="TextBox 13">
            <a:extLst>
              <a:ext uri="{FF2B5EF4-FFF2-40B4-BE49-F238E27FC236}">
                <a16:creationId xmlns:a16="http://schemas.microsoft.com/office/drawing/2014/main" id="{38C1EED2-4EB7-CD07-5500-6B9E1197F127}"/>
              </a:ext>
            </a:extLst>
          </p:cNvPr>
          <p:cNvSpPr txBox="1"/>
          <p:nvPr/>
        </p:nvSpPr>
        <p:spPr>
          <a:xfrm>
            <a:off x="3676013" y="2551289"/>
            <a:ext cx="2538707" cy="905504"/>
          </a:xfrm>
          <a:prstGeom prst="rect">
            <a:avLst/>
          </a:prstGeom>
        </p:spPr>
        <p:txBody>
          <a:bodyPr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1 </a:t>
            </a:r>
          </a:p>
          <a:p>
            <a:pPr marL="295830" lvl="1" indent="-147915">
              <a:lnSpc>
                <a:spcPts val="1397"/>
              </a:lnSpc>
              <a:buFont typeface="Arial"/>
              <a:buChar char="•"/>
            </a:pPr>
            <a:r>
              <a:rPr lang="en-US" sz="1370" spc="13" dirty="0">
                <a:solidFill>
                  <a:srgbClr val="182722"/>
                </a:solidFill>
                <a:latin typeface="Poppins Light"/>
              </a:rPr>
              <a:t>FAIL to reject the null hypothesis</a:t>
            </a:r>
          </a:p>
          <a:p>
            <a:pPr marL="295830" lvl="1" indent="-147915">
              <a:lnSpc>
                <a:spcPts val="1397"/>
              </a:lnSpc>
              <a:buFont typeface="Arial"/>
              <a:buChar char="•"/>
            </a:pPr>
            <a:r>
              <a:rPr lang="en-US" sz="1370" spc="13" dirty="0">
                <a:solidFill>
                  <a:srgbClr val="182722"/>
                </a:solidFill>
                <a:latin typeface="Poppins Light"/>
              </a:rPr>
              <a:t>Songs in minor mode are more popular</a:t>
            </a:r>
          </a:p>
        </p:txBody>
      </p:sp>
      <p:sp>
        <p:nvSpPr>
          <p:cNvPr id="35" name="TextBox 14">
            <a:extLst>
              <a:ext uri="{FF2B5EF4-FFF2-40B4-BE49-F238E27FC236}">
                <a16:creationId xmlns:a16="http://schemas.microsoft.com/office/drawing/2014/main" id="{11CA7504-B1F6-1C66-C17F-0C08D45DF3ED}"/>
              </a:ext>
            </a:extLst>
          </p:cNvPr>
          <p:cNvSpPr txBox="1"/>
          <p:nvPr/>
        </p:nvSpPr>
        <p:spPr>
          <a:xfrm>
            <a:off x="420246" y="273792"/>
            <a:ext cx="2942454" cy="1102097"/>
          </a:xfrm>
          <a:prstGeom prst="rect">
            <a:avLst/>
          </a:prstGeom>
        </p:spPr>
        <p:txBody>
          <a:bodyPr wrap="square" lIns="0" tIns="0" rIns="0" bIns="0" rtlCol="0" anchor="t">
            <a:spAutoFit/>
          </a:bodyPr>
          <a:lstStyle/>
          <a:p>
            <a:r>
              <a:rPr lang="en-US" sz="3581" spc="-35">
                <a:solidFill>
                  <a:srgbClr val="00E192"/>
                </a:solidFill>
                <a:latin typeface="Poppins Bold"/>
              </a:rPr>
              <a:t>HYPOTHESIS</a:t>
            </a:r>
          </a:p>
          <a:p>
            <a:r>
              <a:rPr lang="en-US" sz="3581" spc="-35">
                <a:solidFill>
                  <a:srgbClr val="00E192"/>
                </a:solidFill>
                <a:latin typeface="Poppins Bold"/>
              </a:rPr>
              <a:t>TESTING</a:t>
            </a:r>
          </a:p>
        </p:txBody>
      </p:sp>
      <p:sp>
        <p:nvSpPr>
          <p:cNvPr id="36" name="TextBox 15">
            <a:extLst>
              <a:ext uri="{FF2B5EF4-FFF2-40B4-BE49-F238E27FC236}">
                <a16:creationId xmlns:a16="http://schemas.microsoft.com/office/drawing/2014/main" id="{054D4A83-7147-BDCB-B47B-C0A6B25CF3F7}"/>
              </a:ext>
            </a:extLst>
          </p:cNvPr>
          <p:cNvSpPr txBox="1"/>
          <p:nvPr/>
        </p:nvSpPr>
        <p:spPr>
          <a:xfrm>
            <a:off x="6544894" y="848987"/>
            <a:ext cx="2286236" cy="103874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FOR A SONG TO BE POPULAR, WE NEED IT TO BE IN A POPULAR KEY</a:t>
            </a:r>
          </a:p>
          <a:p>
            <a:pPr algn="ctr">
              <a:lnSpc>
                <a:spcPts val="2100"/>
              </a:lnSpc>
            </a:pPr>
            <a:endParaRPr lang="en-US" sz="1506" spc="150">
              <a:solidFill>
                <a:srgbClr val="182722"/>
              </a:solidFill>
              <a:latin typeface="Poppins Light Bold"/>
            </a:endParaRPr>
          </a:p>
        </p:txBody>
      </p:sp>
      <p:sp>
        <p:nvSpPr>
          <p:cNvPr id="37" name="TextBox 16">
            <a:extLst>
              <a:ext uri="{FF2B5EF4-FFF2-40B4-BE49-F238E27FC236}">
                <a16:creationId xmlns:a16="http://schemas.microsoft.com/office/drawing/2014/main" id="{AEA483B4-03EB-598D-2E30-A6AE5FE177E4}"/>
              </a:ext>
            </a:extLst>
          </p:cNvPr>
          <p:cNvSpPr txBox="1"/>
          <p:nvPr/>
        </p:nvSpPr>
        <p:spPr>
          <a:xfrm>
            <a:off x="6418658" y="2551289"/>
            <a:ext cx="2538707" cy="1085041"/>
          </a:xfrm>
          <a:prstGeom prst="rect">
            <a:avLst/>
          </a:prstGeom>
        </p:spPr>
        <p:txBody>
          <a:bodyPr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1</a:t>
            </a:r>
          </a:p>
          <a:p>
            <a:pPr marL="295830" lvl="1" indent="-147915">
              <a:lnSpc>
                <a:spcPts val="1397"/>
              </a:lnSpc>
              <a:buFont typeface="Arial"/>
              <a:buChar char="•"/>
            </a:pPr>
            <a:r>
              <a:rPr lang="en-US" sz="1370" spc="13" dirty="0">
                <a:solidFill>
                  <a:srgbClr val="182722"/>
                </a:solidFill>
                <a:latin typeface="Poppins Light"/>
              </a:rPr>
              <a:t>FAIL to reject the null hypothesis</a:t>
            </a:r>
          </a:p>
          <a:p>
            <a:pPr marL="295830" lvl="1" indent="-147915">
              <a:lnSpc>
                <a:spcPts val="1397"/>
              </a:lnSpc>
              <a:buFont typeface="Arial"/>
              <a:buChar char="•"/>
            </a:pPr>
            <a:r>
              <a:rPr lang="en-US" sz="1370" spc="13" dirty="0">
                <a:solidFill>
                  <a:srgbClr val="182722"/>
                </a:solidFill>
                <a:latin typeface="Poppins Light"/>
              </a:rPr>
              <a:t>Songs do not have to be in popular key to be popular</a:t>
            </a:r>
          </a:p>
        </p:txBody>
      </p:sp>
      <p:sp>
        <p:nvSpPr>
          <p:cNvPr id="38" name="TextBox 17">
            <a:extLst>
              <a:ext uri="{FF2B5EF4-FFF2-40B4-BE49-F238E27FC236}">
                <a16:creationId xmlns:a16="http://schemas.microsoft.com/office/drawing/2014/main" id="{DFB9F579-D7E1-37E6-E23C-69B7FF138985}"/>
              </a:ext>
            </a:extLst>
          </p:cNvPr>
          <p:cNvSpPr txBox="1"/>
          <p:nvPr/>
        </p:nvSpPr>
        <p:spPr>
          <a:xfrm>
            <a:off x="861290" y="5453880"/>
            <a:ext cx="2254576" cy="1085041"/>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1 </a:t>
            </a:r>
          </a:p>
          <a:p>
            <a:pPr marL="295830" lvl="1" indent="-147915">
              <a:lnSpc>
                <a:spcPts val="1397"/>
              </a:lnSpc>
              <a:buFont typeface="Arial"/>
              <a:buChar char="•"/>
            </a:pPr>
            <a:r>
              <a:rPr lang="en-US" sz="1370" spc="13" dirty="0">
                <a:solidFill>
                  <a:srgbClr val="182722"/>
                </a:solidFill>
                <a:latin typeface="Poppins Light"/>
              </a:rPr>
              <a:t>FAIL to reject the null hypothesis </a:t>
            </a:r>
          </a:p>
          <a:p>
            <a:pPr marL="295830" lvl="1" indent="-147915">
              <a:lnSpc>
                <a:spcPts val="1397"/>
              </a:lnSpc>
              <a:buFont typeface="Arial"/>
              <a:buChar char="•"/>
            </a:pPr>
            <a:r>
              <a:rPr lang="en-US" sz="1370" spc="13" dirty="0">
                <a:solidFill>
                  <a:srgbClr val="182722"/>
                </a:solidFill>
                <a:latin typeface="Poppins Light"/>
              </a:rPr>
              <a:t>Songs with high noise are not the most popular ones</a:t>
            </a:r>
          </a:p>
        </p:txBody>
      </p:sp>
      <p:sp>
        <p:nvSpPr>
          <p:cNvPr id="39" name="TextBox 18">
            <a:extLst>
              <a:ext uri="{FF2B5EF4-FFF2-40B4-BE49-F238E27FC236}">
                <a16:creationId xmlns:a16="http://schemas.microsoft.com/office/drawing/2014/main" id="{A19929AA-E057-792F-0B57-0F290B8FDE3C}"/>
              </a:ext>
            </a:extLst>
          </p:cNvPr>
          <p:cNvSpPr txBox="1"/>
          <p:nvPr/>
        </p:nvSpPr>
        <p:spPr>
          <a:xfrm>
            <a:off x="861290" y="3869636"/>
            <a:ext cx="2408594" cy="586892"/>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SONGS WITH HIGH NOISE ARE MOST POPULAR</a:t>
            </a:r>
          </a:p>
        </p:txBody>
      </p:sp>
      <p:sp>
        <p:nvSpPr>
          <p:cNvPr id="40" name="TextBox 19">
            <a:extLst>
              <a:ext uri="{FF2B5EF4-FFF2-40B4-BE49-F238E27FC236}">
                <a16:creationId xmlns:a16="http://schemas.microsoft.com/office/drawing/2014/main" id="{48486125-5AC9-6246-2268-B8F68B925AFC}"/>
              </a:ext>
            </a:extLst>
          </p:cNvPr>
          <p:cNvSpPr txBox="1"/>
          <p:nvPr/>
        </p:nvSpPr>
        <p:spPr>
          <a:xfrm>
            <a:off x="3632006" y="3869636"/>
            <a:ext cx="2489588" cy="586892"/>
          </a:xfrm>
          <a:prstGeom prst="rect">
            <a:avLst/>
          </a:prstGeom>
        </p:spPr>
        <p:txBody>
          <a:bodyPr lIns="0" tIns="0" rIns="0" bIns="0" rtlCol="0" anchor="t">
            <a:spAutoFit/>
          </a:bodyPr>
          <a:lstStyle/>
          <a:p>
            <a:pPr algn="ctr">
              <a:lnSpc>
                <a:spcPts val="1460"/>
              </a:lnSpc>
            </a:pPr>
            <a:r>
              <a:rPr lang="en-US" sz="1506" b="1" spc="150" dirty="0">
                <a:solidFill>
                  <a:srgbClr val="182722"/>
                </a:solidFill>
                <a:latin typeface="Poppins" pitchFamily="2" charset="77"/>
                <a:cs typeface="Poppins" pitchFamily="2" charset="77"/>
              </a:rPr>
              <a:t>MOST PEOPLE LIKE LISTENING TO SONGS OF SHORT DURATION</a:t>
            </a:r>
          </a:p>
        </p:txBody>
      </p:sp>
      <p:sp>
        <p:nvSpPr>
          <p:cNvPr id="41" name="TextBox 20">
            <a:extLst>
              <a:ext uri="{FF2B5EF4-FFF2-40B4-BE49-F238E27FC236}">
                <a16:creationId xmlns:a16="http://schemas.microsoft.com/office/drawing/2014/main" id="{DF818695-78CB-6E74-3ADC-777BF1AAF840}"/>
              </a:ext>
            </a:extLst>
          </p:cNvPr>
          <p:cNvSpPr txBox="1"/>
          <p:nvPr/>
        </p:nvSpPr>
        <p:spPr>
          <a:xfrm>
            <a:off x="3672160" y="5453880"/>
            <a:ext cx="2397997" cy="1085041"/>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0</a:t>
            </a:r>
          </a:p>
          <a:p>
            <a:pPr marL="295830" lvl="1" indent="-147915">
              <a:lnSpc>
                <a:spcPts val="1397"/>
              </a:lnSpc>
              <a:buFont typeface="Arial"/>
              <a:buChar char="•"/>
            </a:pPr>
            <a:r>
              <a:rPr lang="en-US" sz="1370" spc="13" dirty="0">
                <a:solidFill>
                  <a:srgbClr val="182722"/>
                </a:solidFill>
                <a:latin typeface="Poppins Light"/>
              </a:rPr>
              <a:t>reject the null hypothesis</a:t>
            </a:r>
          </a:p>
          <a:p>
            <a:pPr marL="295830" lvl="1" indent="-147915">
              <a:lnSpc>
                <a:spcPts val="1397"/>
              </a:lnSpc>
              <a:buFont typeface="Arial"/>
              <a:buChar char="•"/>
            </a:pPr>
            <a:r>
              <a:rPr lang="en-US" sz="1370" spc="13" dirty="0">
                <a:solidFill>
                  <a:srgbClr val="182722"/>
                </a:solidFill>
                <a:latin typeface="Poppins Light"/>
              </a:rPr>
              <a:t>The longer the duration, the lesser its likelihood of being popular</a:t>
            </a:r>
          </a:p>
        </p:txBody>
      </p:sp>
      <p:sp>
        <p:nvSpPr>
          <p:cNvPr id="42" name="TextBox 21">
            <a:extLst>
              <a:ext uri="{FF2B5EF4-FFF2-40B4-BE49-F238E27FC236}">
                <a16:creationId xmlns:a16="http://schemas.microsoft.com/office/drawing/2014/main" id="{E02DBB00-0657-1F55-1213-DFED75481082}"/>
              </a:ext>
            </a:extLst>
          </p:cNvPr>
          <p:cNvSpPr txBox="1"/>
          <p:nvPr/>
        </p:nvSpPr>
        <p:spPr>
          <a:xfrm>
            <a:off x="6396706" y="3869636"/>
            <a:ext cx="2582613" cy="846386"/>
          </a:xfrm>
          <a:prstGeom prst="rect">
            <a:avLst/>
          </a:prstGeom>
        </p:spPr>
        <p:txBody>
          <a:bodyPr lIns="0" tIns="0" rIns="0" bIns="0" rtlCol="0" anchor="t">
            <a:spAutoFit/>
          </a:bodyPr>
          <a:lstStyle/>
          <a:p>
            <a:pPr algn="ctr">
              <a:lnSpc>
                <a:spcPts val="1460"/>
              </a:lnSpc>
            </a:pPr>
            <a:r>
              <a:rPr lang="en-US" sz="1506" b="1" spc="150">
                <a:solidFill>
                  <a:srgbClr val="182722"/>
                </a:solidFill>
                <a:latin typeface="Poppins" pitchFamily="2" charset="77"/>
                <a:cs typeface="Poppins" pitchFamily="2" charset="77"/>
              </a:rPr>
              <a:t>ARTISTS WITH MORE SONGS ARE MORE POPULAR</a:t>
            </a:r>
          </a:p>
          <a:p>
            <a:pPr>
              <a:lnSpc>
                <a:spcPts val="2100"/>
              </a:lnSpc>
            </a:pPr>
            <a:endParaRPr lang="en-US" sz="1506" spc="150">
              <a:solidFill>
                <a:srgbClr val="182722"/>
              </a:solidFill>
              <a:latin typeface="Poppins Light Bold"/>
            </a:endParaRPr>
          </a:p>
        </p:txBody>
      </p:sp>
      <p:sp>
        <p:nvSpPr>
          <p:cNvPr id="43" name="TextBox 22">
            <a:extLst>
              <a:ext uri="{FF2B5EF4-FFF2-40B4-BE49-F238E27FC236}">
                <a16:creationId xmlns:a16="http://schemas.microsoft.com/office/drawing/2014/main" id="{0739F878-039C-F322-1237-B905F76F0FF2}"/>
              </a:ext>
            </a:extLst>
          </p:cNvPr>
          <p:cNvSpPr txBox="1"/>
          <p:nvPr/>
        </p:nvSpPr>
        <p:spPr>
          <a:xfrm>
            <a:off x="6489701" y="5453880"/>
            <a:ext cx="2402610" cy="1264577"/>
          </a:xfrm>
          <a:prstGeom prst="rect">
            <a:avLst/>
          </a:prstGeom>
        </p:spPr>
        <p:txBody>
          <a:bodyPr wrap="square" lIns="0" tIns="0" rIns="0" bIns="0" rtlCol="0" anchor="t">
            <a:spAutoFit/>
          </a:bodyPr>
          <a:lstStyle/>
          <a:p>
            <a:pPr marL="295830" lvl="1" indent="-147915">
              <a:lnSpc>
                <a:spcPts val="1397"/>
              </a:lnSpc>
              <a:buFont typeface="Arial"/>
              <a:buChar char="•"/>
            </a:pPr>
            <a:r>
              <a:rPr lang="en-US" sz="1370" spc="13" dirty="0">
                <a:solidFill>
                  <a:srgbClr val="182722"/>
                </a:solidFill>
                <a:latin typeface="Poppins Light"/>
              </a:rPr>
              <a:t>p-value is close to 1</a:t>
            </a:r>
          </a:p>
          <a:p>
            <a:pPr marL="295830" lvl="1" indent="-147915">
              <a:lnSpc>
                <a:spcPts val="1397"/>
              </a:lnSpc>
              <a:buFont typeface="Arial"/>
              <a:buChar char="•"/>
            </a:pPr>
            <a:r>
              <a:rPr lang="en-US" sz="1370" spc="13" dirty="0">
                <a:solidFill>
                  <a:srgbClr val="182722"/>
                </a:solidFill>
                <a:latin typeface="Poppins Light"/>
              </a:rPr>
              <a:t>FAIL to reject the null hypothesis</a:t>
            </a:r>
          </a:p>
          <a:p>
            <a:pPr marL="295830" lvl="1" indent="-147915">
              <a:lnSpc>
                <a:spcPts val="1397"/>
              </a:lnSpc>
              <a:buFont typeface="Arial"/>
              <a:buChar char="•"/>
            </a:pPr>
            <a:r>
              <a:rPr lang="en-US" sz="1370" spc="13" dirty="0">
                <a:solidFill>
                  <a:srgbClr val="182722"/>
                </a:solidFill>
                <a:latin typeface="Poppins Light"/>
              </a:rPr>
              <a:t>An artist with more songs, is not necessarily always more popular</a:t>
            </a:r>
          </a:p>
        </p:txBody>
      </p:sp>
      <p:sp>
        <p:nvSpPr>
          <p:cNvPr id="44" name="TextBox 43">
            <a:extLst>
              <a:ext uri="{FF2B5EF4-FFF2-40B4-BE49-F238E27FC236}">
                <a16:creationId xmlns:a16="http://schemas.microsoft.com/office/drawing/2014/main" id="{7DA8D978-D2CE-6806-C8E8-32FF75068B4D}"/>
              </a:ext>
            </a:extLst>
          </p:cNvPr>
          <p:cNvSpPr txBox="1"/>
          <p:nvPr/>
        </p:nvSpPr>
        <p:spPr>
          <a:xfrm>
            <a:off x="500094" y="1916968"/>
            <a:ext cx="2862606" cy="789447"/>
          </a:xfrm>
          <a:prstGeom prst="rect">
            <a:avLst/>
          </a:prstGeom>
          <a:noFill/>
        </p:spPr>
        <p:txBody>
          <a:bodyPr wrap="square" rtlCol="0">
            <a:spAutoFit/>
          </a:bodyPr>
          <a:lstStyle/>
          <a:p>
            <a:pPr algn="ctr"/>
            <a:r>
              <a:rPr lang="en-US" sz="1510">
                <a:solidFill>
                  <a:schemeClr val="bg1"/>
                </a:solidFill>
                <a:latin typeface="Poppins" pitchFamily="2" charset="77"/>
                <a:cs typeface="Poppins" pitchFamily="2" charset="77"/>
              </a:rPr>
              <a:t>Significance Level taken for different statistical tests: </a:t>
            </a:r>
          </a:p>
          <a:p>
            <a:pPr algn="ctr"/>
            <a:r>
              <a:rPr lang="en-US" sz="1510" b="1" u="sng">
                <a:solidFill>
                  <a:schemeClr val="bg1"/>
                </a:solidFill>
                <a:latin typeface="Poppins" pitchFamily="2" charset="77"/>
                <a:cs typeface="Poppins" pitchFamily="2" charset="77"/>
              </a:rPr>
              <a:t>0.05</a:t>
            </a:r>
          </a:p>
        </p:txBody>
      </p:sp>
      <p:pic>
        <p:nvPicPr>
          <p:cNvPr id="45" name="Picture 26">
            <a:extLst>
              <a:ext uri="{FF2B5EF4-FFF2-40B4-BE49-F238E27FC236}">
                <a16:creationId xmlns:a16="http://schemas.microsoft.com/office/drawing/2014/main" id="{2CEBFBBD-D5B7-0D31-88BB-7EA033FA1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3132" t="34123" r="6071" b="36678"/>
          <a:stretch>
            <a:fillRect/>
          </a:stretch>
        </p:blipFill>
        <p:spPr>
          <a:xfrm>
            <a:off x="418709" y="1303979"/>
            <a:ext cx="625621" cy="143821"/>
          </a:xfrm>
          <a:prstGeom prst="rect">
            <a:avLst/>
          </a:prstGeom>
        </p:spPr>
      </p:pic>
    </p:spTree>
    <p:extLst>
      <p:ext uri="{BB962C8B-B14F-4D97-AF65-F5344CB8AC3E}">
        <p14:creationId xmlns:p14="http://schemas.microsoft.com/office/powerpoint/2010/main" val="258643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18" name="Group 18"/>
          <p:cNvGrpSpPr/>
          <p:nvPr/>
        </p:nvGrpSpPr>
        <p:grpSpPr>
          <a:xfrm>
            <a:off x="457200" y="282353"/>
            <a:ext cx="7455158" cy="909223"/>
            <a:chOff x="-78655" y="288000"/>
            <a:chExt cx="7801205" cy="1212296"/>
          </a:xfrm>
        </p:grpSpPr>
        <p:sp>
          <p:nvSpPr>
            <p:cNvPr id="19" name="TextBox 19"/>
            <p:cNvSpPr txBox="1"/>
            <p:nvPr/>
          </p:nvSpPr>
          <p:spPr>
            <a:xfrm>
              <a:off x="-78655" y="288000"/>
              <a:ext cx="7717546" cy="1212296"/>
            </a:xfrm>
            <a:prstGeom prst="rect">
              <a:avLst/>
            </a:prstGeom>
          </p:spPr>
          <p:txBody>
            <a:bodyPr lIns="0" tIns="0" rIns="0" bIns="0" rtlCol="0" anchor="t">
              <a:spAutoFit/>
            </a:bodyPr>
            <a:lstStyle/>
            <a:p>
              <a:pPr>
                <a:lnSpc>
                  <a:spcPts val="3359"/>
                </a:lnSpc>
              </a:pPr>
              <a:r>
                <a:rPr lang="en-US" sz="3800" spc="139" dirty="0">
                  <a:solidFill>
                    <a:srgbClr val="00E192"/>
                  </a:solidFill>
                  <a:latin typeface="Poppins Bold"/>
                </a:rPr>
                <a:t>MODELING PERFORMANCE</a:t>
              </a:r>
              <a:r>
                <a:rPr lang="en-US" sz="3800" spc="139" dirty="0">
                  <a:solidFill>
                    <a:srgbClr val="FEFEFE"/>
                  </a:solidFill>
                  <a:latin typeface="Poppins Bold"/>
                </a:rPr>
                <a:t> </a:t>
              </a:r>
              <a:r>
                <a:rPr lang="en-US" sz="3800" spc="139" dirty="0">
                  <a:solidFill>
                    <a:srgbClr val="00E192"/>
                  </a:solidFill>
                  <a:latin typeface="Poppins Bold"/>
                </a:rPr>
                <a:t>IMPROVEMENTS</a:t>
              </a:r>
            </a:p>
          </p:txBody>
        </p:sp>
        <p:sp>
          <p:nvSpPr>
            <p:cNvPr id="20" name="TextBox 20"/>
            <p:cNvSpPr txBox="1"/>
            <p:nvPr/>
          </p:nvSpPr>
          <p:spPr>
            <a:xfrm>
              <a:off x="0" y="863021"/>
              <a:ext cx="7722550" cy="409998"/>
            </a:xfrm>
            <a:prstGeom prst="rect">
              <a:avLst/>
            </a:prstGeom>
          </p:spPr>
          <p:txBody>
            <a:bodyPr lIns="0" tIns="0" rIns="0" bIns="0" rtlCol="0" anchor="t">
              <a:spAutoFit/>
            </a:bodyPr>
            <a:lstStyle/>
            <a:p>
              <a:pPr>
                <a:lnSpc>
                  <a:spcPts val="2700"/>
                </a:lnSpc>
              </a:pPr>
              <a:endParaRPr/>
            </a:p>
          </p:txBody>
        </p:sp>
      </p:grpSp>
      <p:sp>
        <p:nvSpPr>
          <p:cNvPr id="24" name="TextBox 23">
            <a:extLst>
              <a:ext uri="{FF2B5EF4-FFF2-40B4-BE49-F238E27FC236}">
                <a16:creationId xmlns:a16="http://schemas.microsoft.com/office/drawing/2014/main" id="{F9F6425D-14D2-8AAB-F96C-E3C081D5A76C}"/>
              </a:ext>
            </a:extLst>
          </p:cNvPr>
          <p:cNvSpPr txBox="1"/>
          <p:nvPr/>
        </p:nvSpPr>
        <p:spPr>
          <a:xfrm>
            <a:off x="372799" y="1475484"/>
            <a:ext cx="6362175" cy="400110"/>
          </a:xfrm>
          <a:prstGeom prst="rect">
            <a:avLst/>
          </a:prstGeom>
          <a:noFill/>
        </p:spPr>
        <p:txBody>
          <a:bodyPr wrap="square">
            <a:spAutoFit/>
          </a:bodyPr>
          <a:lstStyle/>
          <a:p>
            <a:r>
              <a:rPr lang="en-US" sz="2000" spc="18" dirty="0">
                <a:solidFill>
                  <a:schemeClr val="bg1"/>
                </a:solidFill>
                <a:latin typeface="Poppins Light"/>
              </a:rPr>
              <a:t>Performance of model on test data</a:t>
            </a:r>
            <a:r>
              <a:rPr lang="en-US" sz="2000" spc="18">
                <a:solidFill>
                  <a:schemeClr val="bg1"/>
                </a:solidFill>
                <a:latin typeface="Poppins Light"/>
              </a:rPr>
              <a:t> </a:t>
            </a:r>
            <a:r>
              <a:rPr lang="en-US" sz="2000" spc="18" dirty="0">
                <a:solidFill>
                  <a:schemeClr val="bg1"/>
                </a:solidFill>
                <a:latin typeface="Poppins Light"/>
              </a:rPr>
              <a:t>(20% Split):</a:t>
            </a:r>
            <a:endParaRPr lang="en-US" sz="2000" dirty="0">
              <a:solidFill>
                <a:schemeClr val="bg1"/>
              </a:solidFill>
            </a:endParaRPr>
          </a:p>
        </p:txBody>
      </p:sp>
      <p:sp>
        <p:nvSpPr>
          <p:cNvPr id="27" name="TextBox 2">
            <a:extLst>
              <a:ext uri="{FF2B5EF4-FFF2-40B4-BE49-F238E27FC236}">
                <a16:creationId xmlns:a16="http://schemas.microsoft.com/office/drawing/2014/main" id="{67ED3469-6768-8B41-4787-1797C177EA74}"/>
              </a:ext>
            </a:extLst>
          </p:cNvPr>
          <p:cNvSpPr txBox="1"/>
          <p:nvPr/>
        </p:nvSpPr>
        <p:spPr>
          <a:xfrm rot="5400000">
            <a:off x="5410130"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4706"/>
                  </a:srgbClr>
                </a:solidFill>
                <a:latin typeface="Poppins" pitchFamily="2" charset="77"/>
                <a:cs typeface="Poppins" pitchFamily="2" charset="77"/>
              </a:rPr>
              <a:t>STREAMING</a:t>
            </a:r>
          </a:p>
        </p:txBody>
      </p:sp>
      <p:sp>
        <p:nvSpPr>
          <p:cNvPr id="28" name="TextBox 3">
            <a:extLst>
              <a:ext uri="{FF2B5EF4-FFF2-40B4-BE49-F238E27FC236}">
                <a16:creationId xmlns:a16="http://schemas.microsoft.com/office/drawing/2014/main" id="{15A95B46-BB20-FE91-3606-4F3D4BBB2EC7}"/>
              </a:ext>
            </a:extLst>
          </p:cNvPr>
          <p:cNvSpPr txBox="1"/>
          <p:nvPr/>
        </p:nvSpPr>
        <p:spPr>
          <a:xfrm rot="5400000">
            <a:off x="4350053" y="291087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29" name="TextBox 4">
            <a:extLst>
              <a:ext uri="{FF2B5EF4-FFF2-40B4-BE49-F238E27FC236}">
                <a16:creationId xmlns:a16="http://schemas.microsoft.com/office/drawing/2014/main" id="{8DF5165F-7CFE-3DB5-7981-2479A0208E80}"/>
              </a:ext>
            </a:extLst>
          </p:cNvPr>
          <p:cNvSpPr txBox="1"/>
          <p:nvPr/>
        </p:nvSpPr>
        <p:spPr>
          <a:xfrm rot="5400000">
            <a:off x="3276529" y="2906388"/>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graphicFrame>
        <p:nvGraphicFramePr>
          <p:cNvPr id="22" name="Table 22">
            <a:extLst>
              <a:ext uri="{FF2B5EF4-FFF2-40B4-BE49-F238E27FC236}">
                <a16:creationId xmlns:a16="http://schemas.microsoft.com/office/drawing/2014/main" id="{0CED66E5-0AFF-3BA2-C212-A8E8E2E0470F}"/>
              </a:ext>
            </a:extLst>
          </p:cNvPr>
          <p:cNvGraphicFramePr>
            <a:graphicFrameLocks noGrp="1"/>
          </p:cNvGraphicFramePr>
          <p:nvPr>
            <p:extLst>
              <p:ext uri="{D42A27DB-BD31-4B8C-83A1-F6EECF244321}">
                <p14:modId xmlns:p14="http://schemas.microsoft.com/office/powerpoint/2010/main" val="35285188"/>
              </p:ext>
            </p:extLst>
          </p:nvPr>
        </p:nvGraphicFramePr>
        <p:xfrm>
          <a:off x="457200" y="1986125"/>
          <a:ext cx="8839200" cy="3031146"/>
        </p:xfrm>
        <a:graphic>
          <a:graphicData uri="http://schemas.openxmlformats.org/drawingml/2006/table">
            <a:tbl>
              <a:tblPr firstRow="1" bandRow="1">
                <a:tableStyleId>{073A0DAA-6AF3-43AB-8588-CEC1D06C72B9}</a:tableStyleId>
              </a:tblPr>
              <a:tblGrid>
                <a:gridCol w="4419600">
                  <a:extLst>
                    <a:ext uri="{9D8B030D-6E8A-4147-A177-3AD203B41FA5}">
                      <a16:colId xmlns:a16="http://schemas.microsoft.com/office/drawing/2014/main" val="3335583872"/>
                    </a:ext>
                  </a:extLst>
                </a:gridCol>
                <a:gridCol w="4419600">
                  <a:extLst>
                    <a:ext uri="{9D8B030D-6E8A-4147-A177-3AD203B41FA5}">
                      <a16:colId xmlns:a16="http://schemas.microsoft.com/office/drawing/2014/main" val="584449658"/>
                    </a:ext>
                  </a:extLst>
                </a:gridCol>
              </a:tblGrid>
              <a:tr h="712041">
                <a:tc>
                  <a:txBody>
                    <a:bodyPr/>
                    <a:lstStyle/>
                    <a:p>
                      <a:pPr algn="ctr"/>
                      <a:r>
                        <a:rPr lang="en-US" sz="2000" dirty="0">
                          <a:solidFill>
                            <a:schemeClr val="bg1"/>
                          </a:solidFill>
                          <a:latin typeface="Poppins" pitchFamily="2" charset="77"/>
                          <a:cs typeface="Poppins" pitchFamily="2" charset="77"/>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solidFill>
                            <a:schemeClr val="bg1"/>
                          </a:solidFill>
                          <a:latin typeface="Poppins" pitchFamily="2" charset="77"/>
                          <a:cs typeface="Poppins" pitchFamily="2" charset="77"/>
                        </a:rPr>
                        <a:t>RMSE on test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1574817"/>
                  </a:ext>
                </a:extLst>
              </a:tr>
              <a:tr h="773035">
                <a:tc>
                  <a:txBody>
                    <a:bodyPr/>
                    <a:lstStyle/>
                    <a:p>
                      <a:pPr algn="ctr"/>
                      <a:r>
                        <a:rPr lang="en-US" sz="2000">
                          <a:latin typeface="Poppins" pitchFamily="2" charset="77"/>
                          <a:cs typeface="Poppins" pitchFamily="2" charset="77"/>
                        </a:rPr>
                        <a:t>Best OLS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latin typeface="Poppins" pitchFamily="2" charset="77"/>
                          <a:cs typeface="Poppins" pitchFamily="2" charset="77"/>
                        </a:rPr>
                        <a:t>4.44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698247"/>
                  </a:ext>
                </a:extLst>
              </a:tr>
              <a:tr h="773035">
                <a:tc>
                  <a:txBody>
                    <a:bodyPr/>
                    <a:lstStyle/>
                    <a:p>
                      <a:pPr algn="ctr"/>
                      <a:r>
                        <a:rPr lang="en-US" sz="2000" spc="18">
                          <a:solidFill>
                            <a:srgbClr val="182722"/>
                          </a:solidFill>
                          <a:latin typeface="Poppins" pitchFamily="2" charset="77"/>
                          <a:cs typeface="Poppins" pitchFamily="2" charset="77"/>
                        </a:rPr>
                        <a:t>Random Forest Regressor</a:t>
                      </a:r>
                      <a:endParaRPr lang="en-US" sz="2000">
                        <a:latin typeface="Poppins" pitchFamily="2" charset="77"/>
                        <a:cs typeface="Poppins"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Poppins" pitchFamily="2" charset="77"/>
                          <a:cs typeface="Poppins" pitchFamily="2" charset="77"/>
                        </a:rPr>
                        <a:t>4.03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423192"/>
                  </a:ext>
                </a:extLst>
              </a:tr>
              <a:tr h="773035">
                <a:tc>
                  <a:txBody>
                    <a:bodyPr/>
                    <a:lstStyle/>
                    <a:p>
                      <a:pPr algn="ctr"/>
                      <a:r>
                        <a:rPr lang="en-US" sz="2000" spc="18">
                          <a:solidFill>
                            <a:srgbClr val="182722"/>
                          </a:solidFill>
                          <a:latin typeface="Poppins" pitchFamily="2" charset="77"/>
                          <a:cs typeface="Poppins" pitchFamily="2" charset="77"/>
                        </a:rPr>
                        <a:t>CatBoost with GridSearch CV</a:t>
                      </a:r>
                      <a:endParaRPr lang="en-US" sz="2000">
                        <a:latin typeface="Poppins" pitchFamily="2" charset="77"/>
                        <a:cs typeface="Poppins"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Poppins" pitchFamily="2" charset="77"/>
                          <a:cs typeface="Poppins" pitchFamily="2" charset="77"/>
                        </a:rPr>
                        <a:t>3.81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6050889"/>
                  </a:ext>
                </a:extLst>
              </a:tr>
            </a:tbl>
          </a:graphicData>
        </a:graphic>
      </p:graphicFrame>
      <p:pic>
        <p:nvPicPr>
          <p:cNvPr id="2" name="Picture 1">
            <a:extLst>
              <a:ext uri="{FF2B5EF4-FFF2-40B4-BE49-F238E27FC236}">
                <a16:creationId xmlns:a16="http://schemas.microsoft.com/office/drawing/2014/main" id="{7E3241BB-95BA-B8C8-EACE-E8C186180B49}"/>
              </a:ext>
            </a:extLst>
          </p:cNvPr>
          <p:cNvPicPr>
            <a:picLocks noChangeAspect="1"/>
          </p:cNvPicPr>
          <p:nvPr/>
        </p:nvPicPr>
        <p:blipFill>
          <a:blip r:embed="rId2"/>
          <a:stretch>
            <a:fillRect/>
          </a:stretch>
        </p:blipFill>
        <p:spPr>
          <a:xfrm>
            <a:off x="7548744" y="4425950"/>
            <a:ext cx="363614" cy="363614"/>
          </a:xfrm>
          <a:prstGeom prst="rect">
            <a:avLst/>
          </a:prstGeom>
        </p:spPr>
      </p:pic>
      <p:sp>
        <p:nvSpPr>
          <p:cNvPr id="3" name="TextBox 2">
            <a:extLst>
              <a:ext uri="{FF2B5EF4-FFF2-40B4-BE49-F238E27FC236}">
                <a16:creationId xmlns:a16="http://schemas.microsoft.com/office/drawing/2014/main" id="{03D03A08-C440-675C-76F9-1C59289D4BD0}"/>
              </a:ext>
            </a:extLst>
          </p:cNvPr>
          <p:cNvSpPr txBox="1"/>
          <p:nvPr/>
        </p:nvSpPr>
        <p:spPr>
          <a:xfrm>
            <a:off x="457200" y="5039876"/>
            <a:ext cx="7921082" cy="1631216"/>
          </a:xfrm>
          <a:prstGeom prst="rect">
            <a:avLst/>
          </a:prstGeom>
          <a:noFill/>
        </p:spPr>
        <p:txBody>
          <a:bodyPr wrap="square">
            <a:spAutoFit/>
          </a:bodyPr>
          <a:lstStyle>
            <a:defPPr>
              <a:defRPr lang="en-US"/>
            </a:defPPr>
            <a:lvl1pPr>
              <a:defRPr sz="2000" spc="18">
                <a:solidFill>
                  <a:schemeClr val="bg1"/>
                </a:solidFill>
                <a:latin typeface="Poppins Light"/>
              </a:defRPr>
            </a:lvl1pPr>
          </a:lstStyle>
          <a:p>
            <a:endParaRPr lang="en-US" b="1" u="sng" dirty="0"/>
          </a:p>
          <a:p>
            <a:r>
              <a:rPr lang="en-US" b="1" u="sng" dirty="0"/>
              <a:t>Observation: </a:t>
            </a:r>
          </a:p>
          <a:p>
            <a:endParaRPr lang="en-US" b="1" u="sng" dirty="0"/>
          </a:p>
          <a:p>
            <a:r>
              <a:rPr lang="en-US" dirty="0"/>
              <a:t>Cat Boost is the champion model based on RMSE however, explainability is lost as the predictor is a black box function. </a:t>
            </a:r>
          </a:p>
        </p:txBody>
      </p:sp>
      <p:sp>
        <p:nvSpPr>
          <p:cNvPr id="4" name="TextBox 3">
            <a:extLst>
              <a:ext uri="{FF2B5EF4-FFF2-40B4-BE49-F238E27FC236}">
                <a16:creationId xmlns:a16="http://schemas.microsoft.com/office/drawing/2014/main" id="{C661C8C6-D103-8880-C8D5-9FA5AA807415}"/>
              </a:ext>
            </a:extLst>
          </p:cNvPr>
          <p:cNvSpPr txBox="1"/>
          <p:nvPr/>
        </p:nvSpPr>
        <p:spPr>
          <a:xfrm>
            <a:off x="335142" y="7038201"/>
            <a:ext cx="8382000" cy="276999"/>
          </a:xfrm>
          <a:prstGeom prst="rect">
            <a:avLst/>
          </a:prstGeom>
          <a:noFill/>
        </p:spPr>
        <p:txBody>
          <a:bodyPr wrap="square" rtlCol="0">
            <a:spAutoFit/>
          </a:bodyPr>
          <a:lstStyle/>
          <a:p>
            <a:r>
              <a:rPr lang="en-US" sz="1200" i="1" spc="-20" dirty="0">
                <a:solidFill>
                  <a:schemeClr val="bg1"/>
                </a:solidFill>
                <a:latin typeface="Poppins Light"/>
              </a:rPr>
              <a:t> *A train-test split of 80-20 was taken for performance checks</a:t>
            </a:r>
            <a:endParaRPr lang="en-US" sz="1200" i="1" dirty="0">
              <a:solidFill>
                <a:schemeClr val="bg1"/>
              </a:solidFill>
            </a:endParaRPr>
          </a:p>
        </p:txBody>
      </p:sp>
      <p:pic>
        <p:nvPicPr>
          <p:cNvPr id="5" name="Picture 26">
            <a:extLst>
              <a:ext uri="{FF2B5EF4-FFF2-40B4-BE49-F238E27FC236}">
                <a16:creationId xmlns:a16="http://schemas.microsoft.com/office/drawing/2014/main" id="{FFC6B21F-C43A-8E26-F297-F90A46BD6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151579"/>
            <a:ext cx="625621" cy="14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AutoShape 2"/>
          <p:cNvSpPr/>
          <p:nvPr/>
        </p:nvSpPr>
        <p:spPr>
          <a:xfrm>
            <a:off x="0" y="2194591"/>
            <a:ext cx="4112517" cy="4029587"/>
          </a:xfrm>
          <a:prstGeom prst="rect">
            <a:avLst/>
          </a:prstGeom>
          <a:solidFill>
            <a:srgbClr val="00E091">
              <a:alpha val="9804"/>
            </a:srgbClr>
          </a:solidFill>
        </p:spPr>
      </p:sp>
      <p:sp>
        <p:nvSpPr>
          <p:cNvPr id="3" name="AutoShape 3"/>
          <p:cNvSpPr/>
          <p:nvPr/>
        </p:nvSpPr>
        <p:spPr>
          <a:xfrm>
            <a:off x="0" y="2194592"/>
            <a:ext cx="4112517" cy="3919248"/>
          </a:xfrm>
          <a:prstGeom prst="rect">
            <a:avLst/>
          </a:prstGeom>
          <a:solidFill>
            <a:srgbClr val="00E091">
              <a:alpha val="40000"/>
            </a:srgbClr>
          </a:solidFill>
        </p:spPr>
      </p:sp>
      <p:sp>
        <p:nvSpPr>
          <p:cNvPr id="4" name="AutoShape 4"/>
          <p:cNvSpPr/>
          <p:nvPr/>
        </p:nvSpPr>
        <p:spPr>
          <a:xfrm>
            <a:off x="0" y="2194591"/>
            <a:ext cx="4112517" cy="3758357"/>
          </a:xfrm>
          <a:prstGeom prst="rect">
            <a:avLst/>
          </a:prstGeom>
          <a:solidFill>
            <a:srgbClr val="00E091">
              <a:alpha val="69804"/>
            </a:srgbClr>
          </a:solidFill>
        </p:spPr>
      </p:sp>
      <p:sp>
        <p:nvSpPr>
          <p:cNvPr id="5" name="AutoShape 5"/>
          <p:cNvSpPr/>
          <p:nvPr/>
        </p:nvSpPr>
        <p:spPr>
          <a:xfrm>
            <a:off x="0" y="990600"/>
            <a:ext cx="4112517" cy="4837347"/>
          </a:xfrm>
          <a:prstGeom prst="rect">
            <a:avLst/>
          </a:prstGeom>
          <a:solidFill>
            <a:srgbClr val="00E091"/>
          </a:solidFill>
        </p:spPr>
        <p:txBody>
          <a:bodyPr/>
          <a:lstStyle/>
          <a:p>
            <a:endParaRPr lang="en-US" dirty="0"/>
          </a:p>
        </p:txBody>
      </p:sp>
      <p:grpSp>
        <p:nvGrpSpPr>
          <p:cNvPr id="6" name="Group 6"/>
          <p:cNvGrpSpPr/>
          <p:nvPr/>
        </p:nvGrpSpPr>
        <p:grpSpPr>
          <a:xfrm>
            <a:off x="406610" y="1170737"/>
            <a:ext cx="3299297" cy="4385988"/>
            <a:chOff x="0" y="-38100"/>
            <a:chExt cx="4399062" cy="5847984"/>
          </a:xfrm>
        </p:grpSpPr>
        <p:grpSp>
          <p:nvGrpSpPr>
            <p:cNvPr id="12" name="Group 12"/>
            <p:cNvGrpSpPr>
              <a:grpSpLocks noChangeAspect="1"/>
            </p:cNvGrpSpPr>
            <p:nvPr/>
          </p:nvGrpSpPr>
          <p:grpSpPr>
            <a:xfrm>
              <a:off x="258974" y="110067"/>
              <a:ext cx="4140088" cy="5589751"/>
              <a:chOff x="0" y="0"/>
              <a:chExt cx="7762665" cy="10480783"/>
            </a:xfrm>
          </p:grpSpPr>
          <p:sp>
            <p:nvSpPr>
              <p:cNvPr id="13" name="Freeform 13"/>
              <p:cNvSpPr/>
              <p:nvPr/>
            </p:nvSpPr>
            <p:spPr>
              <a:xfrm>
                <a:off x="0" y="-6350"/>
                <a:ext cx="7762665" cy="10493484"/>
              </a:xfrm>
              <a:custGeom>
                <a:avLst/>
                <a:gdLst/>
                <a:ahLst/>
                <a:cxnLst/>
                <a:rect l="l" t="t" r="r" b="b"/>
                <a:pathLst>
                  <a:path w="7762665" h="10493484">
                    <a:moveTo>
                      <a:pt x="0" y="0"/>
                    </a:moveTo>
                    <a:lnTo>
                      <a:pt x="7762665" y="0"/>
                    </a:lnTo>
                    <a:lnTo>
                      <a:pt x="7762665" y="12700"/>
                    </a:lnTo>
                    <a:lnTo>
                      <a:pt x="0" y="12700"/>
                    </a:lnTo>
                    <a:close/>
                    <a:moveTo>
                      <a:pt x="0" y="2620196"/>
                    </a:moveTo>
                    <a:lnTo>
                      <a:pt x="7762665" y="2620196"/>
                    </a:lnTo>
                    <a:lnTo>
                      <a:pt x="7762665" y="2632896"/>
                    </a:lnTo>
                    <a:lnTo>
                      <a:pt x="0" y="2632896"/>
                    </a:lnTo>
                    <a:close/>
                    <a:moveTo>
                      <a:pt x="0" y="5240392"/>
                    </a:moveTo>
                    <a:lnTo>
                      <a:pt x="7762665" y="5240392"/>
                    </a:lnTo>
                    <a:lnTo>
                      <a:pt x="7762665" y="5253092"/>
                    </a:lnTo>
                    <a:lnTo>
                      <a:pt x="0" y="5253092"/>
                    </a:lnTo>
                    <a:close/>
                    <a:moveTo>
                      <a:pt x="0" y="7860588"/>
                    </a:moveTo>
                    <a:lnTo>
                      <a:pt x="7762665" y="7860588"/>
                    </a:lnTo>
                    <a:lnTo>
                      <a:pt x="7762665" y="7873288"/>
                    </a:lnTo>
                    <a:lnTo>
                      <a:pt x="0" y="7873288"/>
                    </a:lnTo>
                    <a:close/>
                    <a:moveTo>
                      <a:pt x="0" y="10480784"/>
                    </a:moveTo>
                    <a:lnTo>
                      <a:pt x="7762665" y="10480784"/>
                    </a:lnTo>
                    <a:lnTo>
                      <a:pt x="7762665" y="10493484"/>
                    </a:lnTo>
                    <a:lnTo>
                      <a:pt x="0" y="10493484"/>
                    </a:lnTo>
                    <a:close/>
                  </a:path>
                </a:pathLst>
              </a:custGeom>
              <a:solidFill>
                <a:srgbClr val="222222">
                  <a:alpha val="24706"/>
                </a:srgbClr>
              </a:solidFill>
            </p:spPr>
          </p:sp>
        </p:grpSp>
        <p:sp>
          <p:nvSpPr>
            <p:cNvPr id="14" name="TextBox 14"/>
            <p:cNvSpPr txBox="1"/>
            <p:nvPr/>
          </p:nvSpPr>
          <p:spPr>
            <a:xfrm>
              <a:off x="0" y="-38100"/>
              <a:ext cx="258974" cy="258233"/>
            </a:xfrm>
            <a:prstGeom prst="rect">
              <a:avLst/>
            </a:prstGeom>
          </p:spPr>
          <p:txBody>
            <a:bodyPr lIns="0" tIns="0" rIns="0" bIns="0" rtlCol="0" anchor="t">
              <a:spAutoFit/>
            </a:bodyPr>
            <a:lstStyle/>
            <a:p>
              <a:pPr algn="r">
                <a:lnSpc>
                  <a:spcPts val="1539"/>
                </a:lnSpc>
              </a:pPr>
              <a:r>
                <a:rPr lang="en-US" sz="1100" dirty="0">
                  <a:solidFill>
                    <a:srgbClr val="182722"/>
                  </a:solidFill>
                  <a:latin typeface="Arimo"/>
                </a:rPr>
                <a:t>40 </a:t>
              </a:r>
            </a:p>
          </p:txBody>
        </p:sp>
        <p:sp>
          <p:nvSpPr>
            <p:cNvPr id="15" name="TextBox 15"/>
            <p:cNvSpPr txBox="1"/>
            <p:nvPr/>
          </p:nvSpPr>
          <p:spPr>
            <a:xfrm>
              <a:off x="0" y="1359338"/>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30 </a:t>
              </a:r>
            </a:p>
          </p:txBody>
        </p:sp>
        <p:sp>
          <p:nvSpPr>
            <p:cNvPr id="16" name="TextBox 16"/>
            <p:cNvSpPr txBox="1"/>
            <p:nvPr/>
          </p:nvSpPr>
          <p:spPr>
            <a:xfrm>
              <a:off x="0" y="2756776"/>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20 </a:t>
              </a:r>
            </a:p>
          </p:txBody>
        </p:sp>
        <p:sp>
          <p:nvSpPr>
            <p:cNvPr id="17" name="TextBox 17"/>
            <p:cNvSpPr txBox="1"/>
            <p:nvPr/>
          </p:nvSpPr>
          <p:spPr>
            <a:xfrm>
              <a:off x="0" y="4154213"/>
              <a:ext cx="258974"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10 </a:t>
              </a:r>
            </a:p>
          </p:txBody>
        </p:sp>
        <p:sp>
          <p:nvSpPr>
            <p:cNvPr id="18" name="TextBox 18"/>
            <p:cNvSpPr txBox="1"/>
            <p:nvPr/>
          </p:nvSpPr>
          <p:spPr>
            <a:xfrm>
              <a:off x="103611" y="5551651"/>
              <a:ext cx="155363" cy="258233"/>
            </a:xfrm>
            <a:prstGeom prst="rect">
              <a:avLst/>
            </a:prstGeom>
          </p:spPr>
          <p:txBody>
            <a:bodyPr lIns="0" tIns="0" rIns="0" bIns="0" rtlCol="0" anchor="t">
              <a:spAutoFit/>
            </a:bodyPr>
            <a:lstStyle/>
            <a:p>
              <a:pPr algn="r">
                <a:lnSpc>
                  <a:spcPts val="1539"/>
                </a:lnSpc>
              </a:pPr>
              <a:r>
                <a:rPr lang="en-US" sz="1100">
                  <a:solidFill>
                    <a:srgbClr val="182722"/>
                  </a:solidFill>
                  <a:latin typeface="Arimo"/>
                </a:rPr>
                <a:t>0 </a:t>
              </a:r>
            </a:p>
          </p:txBody>
        </p:sp>
        <p:grpSp>
          <p:nvGrpSpPr>
            <p:cNvPr id="19" name="Group 19"/>
            <p:cNvGrpSpPr>
              <a:grpSpLocks noChangeAspect="1"/>
            </p:cNvGrpSpPr>
            <p:nvPr/>
          </p:nvGrpSpPr>
          <p:grpSpPr>
            <a:xfrm>
              <a:off x="258974" y="110067"/>
              <a:ext cx="4140088" cy="5589751"/>
              <a:chOff x="0" y="0"/>
              <a:chExt cx="7762665" cy="10480783"/>
            </a:xfrm>
          </p:grpSpPr>
          <p:sp>
            <p:nvSpPr>
              <p:cNvPr id="20" name="Freeform 20"/>
              <p:cNvSpPr/>
              <p:nvPr/>
            </p:nvSpPr>
            <p:spPr>
              <a:xfrm>
                <a:off x="712766" y="3651178"/>
                <a:ext cx="1638929" cy="2176470"/>
              </a:xfrm>
              <a:custGeom>
                <a:avLst/>
                <a:gdLst/>
                <a:ahLst/>
                <a:cxnLst/>
                <a:rect l="l" t="t" r="r" b="b"/>
                <a:pathLst>
                  <a:path w="1638929" h="2176470">
                    <a:moveTo>
                      <a:pt x="127000" y="2113253"/>
                    </a:moveTo>
                    <a:cubicBezTo>
                      <a:pt x="126844" y="2078294"/>
                      <a:pt x="98460" y="2050036"/>
                      <a:pt x="63500" y="2050036"/>
                    </a:cubicBezTo>
                    <a:cubicBezTo>
                      <a:pt x="28541" y="2050036"/>
                      <a:pt x="157" y="2078294"/>
                      <a:pt x="0" y="2113253"/>
                    </a:cubicBezTo>
                    <a:cubicBezTo>
                      <a:pt x="157" y="2148212"/>
                      <a:pt x="28541" y="2176469"/>
                      <a:pt x="63500" y="2176469"/>
                    </a:cubicBezTo>
                    <a:cubicBezTo>
                      <a:pt x="98460" y="2176469"/>
                      <a:pt x="126844" y="2148212"/>
                      <a:pt x="127000" y="2113253"/>
                    </a:cubicBezTo>
                    <a:close/>
                    <a:moveTo>
                      <a:pt x="40604" y="2096156"/>
                    </a:moveTo>
                    <a:lnTo>
                      <a:pt x="86397" y="2130350"/>
                    </a:lnTo>
                    <a:lnTo>
                      <a:pt x="1638930" y="34193"/>
                    </a:lnTo>
                    <a:lnTo>
                      <a:pt x="1593137" y="0"/>
                    </a:lnTo>
                    <a:close/>
                  </a:path>
                </a:pathLst>
              </a:custGeom>
              <a:solidFill>
                <a:srgbClr val="1C2529"/>
              </a:solidFill>
            </p:spPr>
          </p:sp>
          <p:sp>
            <p:nvSpPr>
              <p:cNvPr id="21" name="Freeform 21"/>
              <p:cNvSpPr/>
              <p:nvPr/>
            </p:nvSpPr>
            <p:spPr>
              <a:xfrm>
                <a:off x="2265300" y="3605057"/>
                <a:ext cx="1628857" cy="874811"/>
              </a:xfrm>
              <a:custGeom>
                <a:avLst/>
                <a:gdLst/>
                <a:ahLst/>
                <a:cxnLst/>
                <a:rect l="l" t="t" r="r" b="b"/>
                <a:pathLst>
                  <a:path w="1628857" h="874811">
                    <a:moveTo>
                      <a:pt x="127000" y="63217"/>
                    </a:moveTo>
                    <a:cubicBezTo>
                      <a:pt x="126843" y="28258"/>
                      <a:pt x="98459" y="0"/>
                      <a:pt x="63500" y="0"/>
                    </a:cubicBezTo>
                    <a:cubicBezTo>
                      <a:pt x="28540" y="0"/>
                      <a:pt x="156" y="28258"/>
                      <a:pt x="0" y="63217"/>
                    </a:cubicBezTo>
                    <a:cubicBezTo>
                      <a:pt x="156" y="98176"/>
                      <a:pt x="28540" y="126434"/>
                      <a:pt x="63500" y="126434"/>
                    </a:cubicBezTo>
                    <a:cubicBezTo>
                      <a:pt x="98459" y="126434"/>
                      <a:pt x="126843" y="98176"/>
                      <a:pt x="127000" y="63217"/>
                    </a:cubicBezTo>
                    <a:close/>
                    <a:moveTo>
                      <a:pt x="76324" y="37682"/>
                    </a:moveTo>
                    <a:lnTo>
                      <a:pt x="50675" y="88753"/>
                    </a:lnTo>
                    <a:lnTo>
                      <a:pt x="1603208" y="874812"/>
                    </a:lnTo>
                    <a:lnTo>
                      <a:pt x="1628856" y="823740"/>
                    </a:lnTo>
                    <a:close/>
                  </a:path>
                </a:pathLst>
              </a:custGeom>
              <a:solidFill>
                <a:srgbClr val="1C2529"/>
              </a:solidFill>
            </p:spPr>
          </p:sp>
          <p:sp>
            <p:nvSpPr>
              <p:cNvPr id="22" name="Freeform 22"/>
              <p:cNvSpPr/>
              <p:nvPr/>
            </p:nvSpPr>
            <p:spPr>
              <a:xfrm>
                <a:off x="3817832" y="1297364"/>
                <a:ext cx="1641614" cy="3220186"/>
              </a:xfrm>
              <a:custGeom>
                <a:avLst/>
                <a:gdLst/>
                <a:ahLst/>
                <a:cxnLst/>
                <a:rect l="l" t="t" r="r" b="b"/>
                <a:pathLst>
                  <a:path w="1641614" h="3220186">
                    <a:moveTo>
                      <a:pt x="127000" y="3156969"/>
                    </a:moveTo>
                    <a:cubicBezTo>
                      <a:pt x="126844" y="3122010"/>
                      <a:pt x="98460" y="3093752"/>
                      <a:pt x="63500" y="3093752"/>
                    </a:cubicBezTo>
                    <a:cubicBezTo>
                      <a:pt x="28541" y="3093752"/>
                      <a:pt x="157" y="3122010"/>
                      <a:pt x="0" y="3156969"/>
                    </a:cubicBezTo>
                    <a:cubicBezTo>
                      <a:pt x="157" y="3191928"/>
                      <a:pt x="28541" y="3220185"/>
                      <a:pt x="63500" y="3220185"/>
                    </a:cubicBezTo>
                    <a:cubicBezTo>
                      <a:pt x="98460" y="3220185"/>
                      <a:pt x="126844" y="3191928"/>
                      <a:pt x="127000" y="3156969"/>
                    </a:cubicBezTo>
                    <a:close/>
                    <a:moveTo>
                      <a:pt x="37920" y="3144235"/>
                    </a:moveTo>
                    <a:lnTo>
                      <a:pt x="89081" y="3169703"/>
                    </a:lnTo>
                    <a:lnTo>
                      <a:pt x="1641614" y="25468"/>
                    </a:lnTo>
                    <a:lnTo>
                      <a:pt x="1590453" y="0"/>
                    </a:lnTo>
                    <a:close/>
                  </a:path>
                </a:pathLst>
              </a:custGeom>
              <a:solidFill>
                <a:srgbClr val="1C2529"/>
              </a:solidFill>
            </p:spPr>
          </p:sp>
          <p:sp>
            <p:nvSpPr>
              <p:cNvPr id="23" name="Freeform 23"/>
              <p:cNvSpPr/>
              <p:nvPr/>
            </p:nvSpPr>
            <p:spPr>
              <a:xfrm>
                <a:off x="5370366" y="984862"/>
                <a:ext cx="1679533" cy="388453"/>
              </a:xfrm>
              <a:custGeom>
                <a:avLst/>
                <a:gdLst/>
                <a:ahLst/>
                <a:cxnLst/>
                <a:rect l="l" t="t" r="r" b="b"/>
                <a:pathLst>
                  <a:path w="1679533" h="388453">
                    <a:moveTo>
                      <a:pt x="127000" y="325236"/>
                    </a:moveTo>
                    <a:cubicBezTo>
                      <a:pt x="126843" y="290277"/>
                      <a:pt x="98459" y="262019"/>
                      <a:pt x="63500" y="262019"/>
                    </a:cubicBezTo>
                    <a:cubicBezTo>
                      <a:pt x="28540" y="262019"/>
                      <a:pt x="156" y="290277"/>
                      <a:pt x="0" y="325236"/>
                    </a:cubicBezTo>
                    <a:cubicBezTo>
                      <a:pt x="156" y="360195"/>
                      <a:pt x="28540" y="388453"/>
                      <a:pt x="63500" y="388453"/>
                    </a:cubicBezTo>
                    <a:cubicBezTo>
                      <a:pt x="98459" y="388453"/>
                      <a:pt x="126843" y="360195"/>
                      <a:pt x="127000" y="325236"/>
                    </a:cubicBezTo>
                    <a:close/>
                    <a:moveTo>
                      <a:pt x="58782" y="297053"/>
                    </a:moveTo>
                    <a:lnTo>
                      <a:pt x="68218" y="353419"/>
                    </a:lnTo>
                    <a:lnTo>
                      <a:pt x="1620751" y="91399"/>
                    </a:lnTo>
                    <a:lnTo>
                      <a:pt x="1611315" y="35033"/>
                    </a:lnTo>
                    <a:close/>
                    <a:moveTo>
                      <a:pt x="1679532" y="63216"/>
                    </a:moveTo>
                    <a:cubicBezTo>
                      <a:pt x="1679376" y="28257"/>
                      <a:pt x="1650992" y="0"/>
                      <a:pt x="1616032" y="0"/>
                    </a:cubicBezTo>
                    <a:cubicBezTo>
                      <a:pt x="1581072" y="0"/>
                      <a:pt x="1552689" y="28257"/>
                      <a:pt x="1552532" y="63216"/>
                    </a:cubicBezTo>
                    <a:cubicBezTo>
                      <a:pt x="1552689" y="98176"/>
                      <a:pt x="1581072" y="126433"/>
                      <a:pt x="1616032" y="126433"/>
                    </a:cubicBezTo>
                    <a:cubicBezTo>
                      <a:pt x="1650992" y="126433"/>
                      <a:pt x="1679376" y="98176"/>
                      <a:pt x="1679532" y="63216"/>
                    </a:cubicBezTo>
                    <a:close/>
                  </a:path>
                </a:pathLst>
              </a:custGeom>
              <a:solidFill>
                <a:srgbClr val="1C2529"/>
              </a:solidFill>
            </p:spPr>
          </p:sp>
        </p:grpSp>
      </p:grpSp>
      <p:sp>
        <p:nvSpPr>
          <p:cNvPr id="24" name="TextBox 24"/>
          <p:cNvSpPr txBox="1"/>
          <p:nvPr/>
        </p:nvSpPr>
        <p:spPr>
          <a:xfrm>
            <a:off x="4519127" y="990600"/>
            <a:ext cx="4143271" cy="676275"/>
          </a:xfrm>
          <a:prstGeom prst="rect">
            <a:avLst/>
          </a:prstGeom>
        </p:spPr>
        <p:txBody>
          <a:bodyPr wrap="square" lIns="0" tIns="0" rIns="0" bIns="0" rtlCol="0" anchor="t">
            <a:spAutoFit/>
          </a:bodyPr>
          <a:lstStyle/>
          <a:p>
            <a:pPr>
              <a:lnSpc>
                <a:spcPts val="5399"/>
              </a:lnSpc>
            </a:pPr>
            <a:r>
              <a:rPr lang="en-US" sz="4000" b="1" spc="-44" dirty="0">
                <a:solidFill>
                  <a:srgbClr val="00E091"/>
                </a:solidFill>
                <a:latin typeface="Poppins" pitchFamily="2" charset="77"/>
                <a:cs typeface="Poppins" pitchFamily="2" charset="77"/>
              </a:rPr>
              <a:t>OBJECTIVE</a:t>
            </a:r>
          </a:p>
        </p:txBody>
      </p:sp>
      <p:sp>
        <p:nvSpPr>
          <p:cNvPr id="25" name="TextBox 25"/>
          <p:cNvSpPr txBox="1"/>
          <p:nvPr/>
        </p:nvSpPr>
        <p:spPr>
          <a:xfrm>
            <a:off x="4537319" y="2236582"/>
            <a:ext cx="4624457" cy="2752677"/>
          </a:xfrm>
          <a:prstGeom prst="rect">
            <a:avLst/>
          </a:prstGeom>
        </p:spPr>
        <p:txBody>
          <a:bodyPr wrap="square" lIns="0" tIns="0" rIns="0" bIns="0" rtlCol="0" anchor="t">
            <a:spAutoFit/>
          </a:bodyPr>
          <a:lstStyle/>
          <a:p>
            <a:pPr marL="342900" indent="-342900" algn="just">
              <a:lnSpc>
                <a:spcPts val="2700"/>
              </a:lnSpc>
              <a:buAutoNum type="arabicPeriod"/>
            </a:pPr>
            <a:r>
              <a:rPr lang="en-US" spc="18" dirty="0">
                <a:solidFill>
                  <a:srgbClr val="FFFFFF"/>
                </a:solidFill>
                <a:latin typeface="Poppins Light"/>
              </a:rPr>
              <a:t>To</a:t>
            </a:r>
            <a:r>
              <a:rPr lang="en-US" sz="1800" spc="18" dirty="0">
                <a:solidFill>
                  <a:srgbClr val="FFFFFF"/>
                </a:solidFill>
                <a:latin typeface="Poppins Light"/>
              </a:rPr>
              <a:t> build a robust regression model to predict the popularity of a song based on several attributes like energy, acoustics, tempo, liveness, danceability.</a:t>
            </a:r>
            <a:endParaRPr lang="en-US" sz="1800" spc="18">
              <a:solidFill>
                <a:srgbClr val="FFFFFF"/>
              </a:solidFill>
              <a:latin typeface="Poppins Light"/>
            </a:endParaRPr>
          </a:p>
          <a:p>
            <a:pPr marL="342900" indent="-342900">
              <a:lnSpc>
                <a:spcPts val="2700"/>
              </a:lnSpc>
              <a:buAutoNum type="arabicPeriod"/>
            </a:pPr>
            <a:endParaRPr lang="en-US" sz="1800" spc="18" dirty="0">
              <a:solidFill>
                <a:srgbClr val="FFFFFF"/>
              </a:solidFill>
              <a:latin typeface="Poppins Light"/>
            </a:endParaRPr>
          </a:p>
          <a:p>
            <a:pPr marL="342900" indent="-342900" algn="just">
              <a:lnSpc>
                <a:spcPts val="2700"/>
              </a:lnSpc>
              <a:buAutoNum type="arabicPeriod"/>
            </a:pPr>
            <a:r>
              <a:rPr lang="en-US" spc="18" dirty="0">
                <a:solidFill>
                  <a:srgbClr val="FFFFFF"/>
                </a:solidFill>
                <a:latin typeface="Poppins Light"/>
              </a:rPr>
              <a:t>To test different hypotheses based on </a:t>
            </a:r>
            <a:r>
              <a:rPr lang="en-US" sz="1800" spc="18" dirty="0">
                <a:solidFill>
                  <a:srgbClr val="FFFFFF"/>
                </a:solidFill>
                <a:latin typeface="Poppins Light"/>
              </a:rPr>
              <a:t>features impacting it.</a:t>
            </a:r>
            <a:endParaRPr lang="en-US" sz="1800" spc="18">
              <a:solidFill>
                <a:srgbClr val="FFFFFF"/>
              </a:solidFill>
              <a:latin typeface="Poppins Light"/>
            </a:endParaRPr>
          </a:p>
        </p:txBody>
      </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4537319" y="1653402"/>
            <a:ext cx="625621" cy="143821"/>
          </a:xfrm>
          <a:prstGeom prst="rect">
            <a:avLst/>
          </a:prstGeom>
        </p:spPr>
      </p:pic>
      <p:sp>
        <p:nvSpPr>
          <p:cNvPr id="28" name="TextBox 27">
            <a:extLst>
              <a:ext uri="{FF2B5EF4-FFF2-40B4-BE49-F238E27FC236}">
                <a16:creationId xmlns:a16="http://schemas.microsoft.com/office/drawing/2014/main" id="{FA15F5E2-7068-97C9-A5EC-3ADCFAFFA6A1}"/>
              </a:ext>
            </a:extLst>
          </p:cNvPr>
          <p:cNvSpPr txBox="1"/>
          <p:nvPr/>
        </p:nvSpPr>
        <p:spPr>
          <a:xfrm>
            <a:off x="-55054" y="1740893"/>
            <a:ext cx="461665" cy="2058762"/>
          </a:xfrm>
          <a:prstGeom prst="rect">
            <a:avLst/>
          </a:prstGeom>
          <a:noFill/>
        </p:spPr>
        <p:txBody>
          <a:bodyPr vert="vert270" wrap="square" rtlCol="0">
            <a:spAutoFit/>
          </a:bodyPr>
          <a:lstStyle/>
          <a:p>
            <a:r>
              <a:rPr lang="en-US" dirty="0"/>
              <a:t>Song Popularity</a:t>
            </a:r>
            <a:r>
              <a:rPr lang="en-US" dirty="0">
                <a:sym typeface="Wingdings" pitchFamily="2" charset="2"/>
              </a:rPr>
              <a:t>-----&gt;</a:t>
            </a:r>
            <a:endParaRPr lang="en-US" dirty="0"/>
          </a:p>
        </p:txBody>
      </p:sp>
      <p:sp>
        <p:nvSpPr>
          <p:cNvPr id="31" name="TextBox 30">
            <a:extLst>
              <a:ext uri="{FF2B5EF4-FFF2-40B4-BE49-F238E27FC236}">
                <a16:creationId xmlns:a16="http://schemas.microsoft.com/office/drawing/2014/main" id="{DD5B1AFA-824C-6ED5-9F39-B5FBF07B2A14}"/>
              </a:ext>
            </a:extLst>
          </p:cNvPr>
          <p:cNvSpPr txBox="1"/>
          <p:nvPr/>
        </p:nvSpPr>
        <p:spPr>
          <a:xfrm>
            <a:off x="1354273" y="5458615"/>
            <a:ext cx="2204048" cy="369332"/>
          </a:xfrm>
          <a:prstGeom prst="rect">
            <a:avLst/>
          </a:prstGeom>
          <a:noFill/>
        </p:spPr>
        <p:txBody>
          <a:bodyPr wrap="square" rtlCol="0">
            <a:spAutoFit/>
          </a:bodyPr>
          <a:lstStyle/>
          <a:p>
            <a:r>
              <a:rPr lang="en-US"/>
              <a:t>Audio </a:t>
            </a:r>
            <a:r>
              <a:rPr lang="en-US" dirty="0"/>
              <a:t>Feature X-----</a:t>
            </a:r>
            <a:r>
              <a:rPr lang="en-US" dirty="0">
                <a:sym typeface="Wingdings" pitchFamily="2" charset="2"/>
              </a:rPr>
              <a:t>-&gt;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50426" y="-7620"/>
            <a:ext cx="4414815" cy="7330440"/>
          </a:xfrm>
          <a:prstGeom prst="rect">
            <a:avLst/>
          </a:prstGeom>
          <a:solidFill>
            <a:srgbClr val="182722"/>
          </a:solidFill>
        </p:spPr>
      </p:sp>
      <p:pic>
        <p:nvPicPr>
          <p:cNvPr id="3" name="Picture 3"/>
          <p:cNvPicPr>
            <a:picLocks noChangeAspect="1"/>
          </p:cNvPicPr>
          <p:nvPr/>
        </p:nvPicPr>
        <p:blipFill>
          <a:blip r:embed="rId2"/>
          <a:srcRect l="38067" r="43554"/>
          <a:stretch>
            <a:fillRect/>
          </a:stretch>
        </p:blipFill>
        <p:spPr>
          <a:xfrm>
            <a:off x="2567343" y="-15240"/>
            <a:ext cx="1977512" cy="7455935"/>
          </a:xfrm>
          <a:prstGeom prst="rect">
            <a:avLst/>
          </a:prstGeom>
        </p:spPr>
      </p:pic>
      <p:sp>
        <p:nvSpPr>
          <p:cNvPr id="6" name="TextBox 6"/>
          <p:cNvSpPr txBox="1"/>
          <p:nvPr/>
        </p:nvSpPr>
        <p:spPr>
          <a:xfrm>
            <a:off x="4876800" y="1718318"/>
            <a:ext cx="4414816" cy="4830168"/>
          </a:xfrm>
          <a:prstGeom prst="rect">
            <a:avLst/>
          </a:prstGeom>
        </p:spPr>
        <p:txBody>
          <a:bodyPr wrap="square" lIns="0" tIns="0" rIns="0" bIns="0" rtlCol="0" anchor="t">
            <a:spAutoFit/>
          </a:bodyPr>
          <a:lstStyle/>
          <a:p>
            <a:pPr marL="285750" indent="-285750" algn="just">
              <a:lnSpc>
                <a:spcPts val="2700"/>
              </a:lnSpc>
              <a:buFont typeface="Arial" panose="020B0604020202020204" pitchFamily="34" charset="0"/>
              <a:buChar char="•"/>
            </a:pPr>
            <a:r>
              <a:rPr lang="en-US" sz="1510" spc="18" dirty="0">
                <a:solidFill>
                  <a:srgbClr val="182722"/>
                </a:solidFill>
                <a:latin typeface="Poppins Light"/>
              </a:rPr>
              <a:t>Get more samples of data</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Gather more variables which help explain the data better such as, </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Genre</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Recent track popularity</a:t>
            </a:r>
          </a:p>
          <a:p>
            <a:pPr marL="742950" lvl="1" indent="-285750" algn="just">
              <a:lnSpc>
                <a:spcPts val="2700"/>
              </a:lnSpc>
              <a:buFont typeface="Arial" panose="020B0604020202020204" pitchFamily="34" charset="0"/>
              <a:buChar char="•"/>
            </a:pPr>
            <a:r>
              <a:rPr lang="en-US" sz="1510" spc="18" dirty="0">
                <a:solidFill>
                  <a:srgbClr val="182722"/>
                </a:solidFill>
                <a:latin typeface="Poppins Light"/>
              </a:rPr>
              <a:t>#Playlists for the track </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NLP to leverage information out of track name and lyrics</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Audio processing to get more features out of the audio data</a:t>
            </a:r>
          </a:p>
          <a:p>
            <a:pPr marL="285750" indent="-285750" algn="just">
              <a:lnSpc>
                <a:spcPts val="2700"/>
              </a:lnSpc>
              <a:buFont typeface="Arial" panose="020B0604020202020204" pitchFamily="34" charset="0"/>
              <a:buChar char="•"/>
            </a:pPr>
            <a:r>
              <a:rPr lang="en-US" sz="1510" spc="18" dirty="0">
                <a:solidFill>
                  <a:srgbClr val="182722"/>
                </a:solidFill>
                <a:latin typeface="Poppins Light"/>
              </a:rPr>
              <a:t>We could make use of popularity of featured artists</a:t>
            </a:r>
          </a:p>
          <a:p>
            <a:pPr marL="285750" indent="-285750" algn="just">
              <a:lnSpc>
                <a:spcPts val="2700"/>
              </a:lnSpc>
              <a:buFont typeface="Arial" panose="020B0604020202020204" pitchFamily="34" charset="0"/>
              <a:buChar char="•"/>
            </a:pPr>
            <a:endParaRPr lang="en-US" spc="18" dirty="0">
              <a:solidFill>
                <a:srgbClr val="182722"/>
              </a:solidFill>
              <a:latin typeface="Poppins Light"/>
            </a:endParaRPr>
          </a:p>
          <a:p>
            <a:pPr marL="285750" indent="-285750" algn="just">
              <a:lnSpc>
                <a:spcPts val="2700"/>
              </a:lnSpc>
              <a:buFont typeface="Arial" panose="020B0604020202020204" pitchFamily="34" charset="0"/>
              <a:buChar char="•"/>
            </a:pPr>
            <a:endParaRPr lang="en-US" spc="18" dirty="0">
              <a:solidFill>
                <a:srgbClr val="182722"/>
              </a:solidFill>
              <a:latin typeface="Poppins Light"/>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150834" y="2114549"/>
            <a:ext cx="622300" cy="143057"/>
          </a:xfrm>
          <a:prstGeom prst="rect">
            <a:avLst/>
          </a:prstGeom>
        </p:spPr>
      </p:pic>
      <p:sp>
        <p:nvSpPr>
          <p:cNvPr id="11" name="TextBox 10">
            <a:extLst>
              <a:ext uri="{FF2B5EF4-FFF2-40B4-BE49-F238E27FC236}">
                <a16:creationId xmlns:a16="http://schemas.microsoft.com/office/drawing/2014/main" id="{8B412876-5466-537B-C58A-22AAB2701038}"/>
              </a:ext>
            </a:extLst>
          </p:cNvPr>
          <p:cNvSpPr txBox="1"/>
          <p:nvPr/>
        </p:nvSpPr>
        <p:spPr>
          <a:xfrm>
            <a:off x="130040" y="163078"/>
            <a:ext cx="3710234" cy="1852302"/>
          </a:xfrm>
          <a:prstGeom prst="rect">
            <a:avLst/>
          </a:prstGeom>
          <a:noFill/>
        </p:spPr>
        <p:txBody>
          <a:bodyPr wrap="square">
            <a:spAutoFit/>
          </a:bodyPr>
          <a:lstStyle/>
          <a:p>
            <a:pPr>
              <a:lnSpc>
                <a:spcPts val="4560"/>
              </a:lnSpc>
            </a:pPr>
            <a:r>
              <a:rPr lang="en-US" sz="3580" b="1" spc="-26" dirty="0">
                <a:solidFill>
                  <a:srgbClr val="00E192"/>
                </a:solidFill>
                <a:latin typeface="Poppins" pitchFamily="2" charset="77"/>
                <a:cs typeface="Poppins" pitchFamily="2" charset="77"/>
              </a:rPr>
              <a:t>FUTURE </a:t>
            </a:r>
          </a:p>
          <a:p>
            <a:pPr>
              <a:lnSpc>
                <a:spcPts val="4560"/>
              </a:lnSpc>
            </a:pPr>
            <a:r>
              <a:rPr lang="en-US" sz="3580" b="1" spc="-26" dirty="0">
                <a:solidFill>
                  <a:srgbClr val="00E192"/>
                </a:solidFill>
                <a:latin typeface="Poppins" pitchFamily="2" charset="77"/>
                <a:cs typeface="Poppins" pitchFamily="2" charset="77"/>
              </a:rPr>
              <a:t>SCOPE </a:t>
            </a:r>
          </a:p>
          <a:p>
            <a:pPr>
              <a:lnSpc>
                <a:spcPts val="4560"/>
              </a:lnSpc>
            </a:pPr>
            <a:r>
              <a:rPr lang="en-US" sz="3580" b="1" spc="-26" dirty="0">
                <a:solidFill>
                  <a:srgbClr val="00E192"/>
                </a:solidFill>
                <a:latin typeface="Poppins" pitchFamily="2" charset="77"/>
                <a:cs typeface="Poppins" pitchFamily="2" charset="77"/>
              </a:rPr>
              <a:t>OF WORK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193540" y="2193698"/>
            <a:ext cx="622300" cy="143057"/>
          </a:xfrm>
          <a:prstGeom prst="rect">
            <a:avLst/>
          </a:prstGeom>
        </p:spPr>
      </p:pic>
      <p:sp>
        <p:nvSpPr>
          <p:cNvPr id="11" name="TextBox 10">
            <a:extLst>
              <a:ext uri="{FF2B5EF4-FFF2-40B4-BE49-F238E27FC236}">
                <a16:creationId xmlns:a16="http://schemas.microsoft.com/office/drawing/2014/main" id="{8B412876-5466-537B-C58A-22AAB2701038}"/>
              </a:ext>
            </a:extLst>
          </p:cNvPr>
          <p:cNvSpPr txBox="1"/>
          <p:nvPr/>
        </p:nvSpPr>
        <p:spPr>
          <a:xfrm>
            <a:off x="130040" y="163078"/>
            <a:ext cx="3710234" cy="1852302"/>
          </a:xfrm>
          <a:prstGeom prst="rect">
            <a:avLst/>
          </a:prstGeom>
          <a:noFill/>
        </p:spPr>
        <p:txBody>
          <a:bodyPr wrap="square">
            <a:spAutoFit/>
          </a:bodyPr>
          <a:lstStyle/>
          <a:p>
            <a:pPr>
              <a:lnSpc>
                <a:spcPts val="4560"/>
              </a:lnSpc>
            </a:pPr>
            <a:r>
              <a:rPr lang="en-US" sz="3580" b="1" spc="-26">
                <a:solidFill>
                  <a:srgbClr val="00E192"/>
                </a:solidFill>
                <a:latin typeface="Poppins" pitchFamily="2" charset="77"/>
                <a:cs typeface="Poppins" pitchFamily="2" charset="77"/>
              </a:rPr>
              <a:t>FUTURE </a:t>
            </a:r>
          </a:p>
          <a:p>
            <a:pPr>
              <a:lnSpc>
                <a:spcPts val="4560"/>
              </a:lnSpc>
            </a:pPr>
            <a:r>
              <a:rPr lang="en-US" sz="3580" b="1" spc="-26">
                <a:solidFill>
                  <a:srgbClr val="00E192"/>
                </a:solidFill>
                <a:latin typeface="Poppins" pitchFamily="2" charset="77"/>
                <a:cs typeface="Poppins" pitchFamily="2" charset="77"/>
              </a:rPr>
              <a:t>SCOPE </a:t>
            </a:r>
          </a:p>
          <a:p>
            <a:pPr>
              <a:lnSpc>
                <a:spcPts val="4560"/>
              </a:lnSpc>
            </a:pPr>
            <a:r>
              <a:rPr lang="en-US" sz="3580" b="1" spc="-26">
                <a:solidFill>
                  <a:srgbClr val="00E192"/>
                </a:solidFill>
                <a:latin typeface="Poppins" pitchFamily="2" charset="77"/>
                <a:cs typeface="Poppins" pitchFamily="2" charset="77"/>
              </a:rPr>
              <a:t>OF WORK</a:t>
            </a:r>
          </a:p>
        </p:txBody>
      </p:sp>
      <p:sp>
        <p:nvSpPr>
          <p:cNvPr id="4" name="AutoShape 2">
            <a:extLst>
              <a:ext uri="{FF2B5EF4-FFF2-40B4-BE49-F238E27FC236}">
                <a16:creationId xmlns:a16="http://schemas.microsoft.com/office/drawing/2014/main" id="{7FB75102-D9CB-921E-9B16-755FD57EF2B3}"/>
              </a:ext>
            </a:extLst>
          </p:cNvPr>
          <p:cNvSpPr/>
          <p:nvPr/>
        </p:nvSpPr>
        <p:spPr>
          <a:xfrm>
            <a:off x="5553478" y="-57822"/>
            <a:ext cx="97022" cy="7490999"/>
          </a:xfrm>
          <a:prstGeom prst="rect">
            <a:avLst/>
          </a:prstGeom>
          <a:solidFill>
            <a:srgbClr val="182722"/>
          </a:solidFill>
        </p:spPr>
      </p:sp>
      <p:pic>
        <p:nvPicPr>
          <p:cNvPr id="5" name="Picture 3">
            <a:extLst>
              <a:ext uri="{FF2B5EF4-FFF2-40B4-BE49-F238E27FC236}">
                <a16:creationId xmlns:a16="http://schemas.microsoft.com/office/drawing/2014/main" id="{85D32100-25D7-0FD7-0495-192057430453}"/>
              </a:ext>
            </a:extLst>
          </p:cNvPr>
          <p:cNvPicPr>
            <a:picLocks noChangeAspect="1"/>
          </p:cNvPicPr>
          <p:nvPr/>
        </p:nvPicPr>
        <p:blipFill>
          <a:blip r:embed="rId5"/>
          <a:srcRect l="32503" r="32011"/>
          <a:stretch>
            <a:fillRect/>
          </a:stretch>
        </p:blipFill>
        <p:spPr>
          <a:xfrm>
            <a:off x="5650500" y="-57822"/>
            <a:ext cx="4103100" cy="7430845"/>
          </a:xfrm>
          <a:prstGeom prst="rect">
            <a:avLst/>
          </a:prstGeom>
        </p:spPr>
      </p:pic>
      <p:grpSp>
        <p:nvGrpSpPr>
          <p:cNvPr id="7" name="Group 4">
            <a:extLst>
              <a:ext uri="{FF2B5EF4-FFF2-40B4-BE49-F238E27FC236}">
                <a16:creationId xmlns:a16="http://schemas.microsoft.com/office/drawing/2014/main" id="{8F9EA7B9-92EB-A348-A915-5DFD12428B57}"/>
              </a:ext>
            </a:extLst>
          </p:cNvPr>
          <p:cNvGrpSpPr/>
          <p:nvPr/>
        </p:nvGrpSpPr>
        <p:grpSpPr>
          <a:xfrm>
            <a:off x="110283" y="-67858"/>
            <a:ext cx="5471949" cy="2163424"/>
            <a:chOff x="0" y="0"/>
            <a:chExt cx="7295932" cy="2884562"/>
          </a:xfrm>
        </p:grpSpPr>
        <p:sp>
          <p:nvSpPr>
            <p:cNvPr id="9" name="TextBox 5">
              <a:extLst>
                <a:ext uri="{FF2B5EF4-FFF2-40B4-BE49-F238E27FC236}">
                  <a16:creationId xmlns:a16="http://schemas.microsoft.com/office/drawing/2014/main" id="{5ADB8954-E954-A3C3-5613-7A60F2FBC7A0}"/>
                </a:ext>
              </a:extLst>
            </p:cNvPr>
            <p:cNvSpPr txBox="1"/>
            <p:nvPr/>
          </p:nvSpPr>
          <p:spPr>
            <a:xfrm>
              <a:off x="0" y="0"/>
              <a:ext cx="7295932" cy="718145"/>
            </a:xfrm>
            <a:prstGeom prst="rect">
              <a:avLst/>
            </a:prstGeom>
          </p:spPr>
          <p:txBody>
            <a:bodyPr lIns="0" tIns="0" rIns="0" bIns="0" rtlCol="0" anchor="t">
              <a:spAutoFit/>
            </a:bodyPr>
            <a:lstStyle/>
            <a:p>
              <a:pPr>
                <a:lnSpc>
                  <a:spcPts val="4200"/>
                </a:lnSpc>
              </a:pPr>
              <a:r>
                <a:rPr lang="en-US" sz="3500" b="1" spc="-35" dirty="0">
                  <a:solidFill>
                    <a:srgbClr val="182722">
                      <a:alpha val="49804"/>
                    </a:srgbClr>
                  </a:solidFill>
                  <a:latin typeface="Poppins" pitchFamily="2" charset="77"/>
                  <a:cs typeface="Poppins" pitchFamily="2" charset="77"/>
                </a:rPr>
                <a:t>Happy New Year</a:t>
              </a:r>
            </a:p>
          </p:txBody>
        </p:sp>
        <p:sp>
          <p:nvSpPr>
            <p:cNvPr id="10" name="TextBox 6">
              <a:extLst>
                <a:ext uri="{FF2B5EF4-FFF2-40B4-BE49-F238E27FC236}">
                  <a16:creationId xmlns:a16="http://schemas.microsoft.com/office/drawing/2014/main" id="{426682FC-484F-D3BD-C839-B299EC67B91C}"/>
                </a:ext>
              </a:extLst>
            </p:cNvPr>
            <p:cNvSpPr txBox="1"/>
            <p:nvPr/>
          </p:nvSpPr>
          <p:spPr>
            <a:xfrm>
              <a:off x="0" y="722139"/>
              <a:ext cx="7295932" cy="718145"/>
            </a:xfrm>
            <a:prstGeom prst="rect">
              <a:avLst/>
            </a:prstGeom>
          </p:spPr>
          <p:txBody>
            <a:bodyPr lIns="0" tIns="0" rIns="0" bIns="0" rtlCol="0" anchor="t">
              <a:spAutoFit/>
            </a:bodyPr>
            <a:lstStyle/>
            <a:p>
              <a:pPr>
                <a:lnSpc>
                  <a:spcPts val="4200"/>
                </a:lnSpc>
              </a:pPr>
              <a:r>
                <a:rPr lang="en-US" sz="3500" b="1" spc="-35" dirty="0">
                  <a:solidFill>
                    <a:srgbClr val="182722">
                      <a:alpha val="34902"/>
                    </a:srgbClr>
                  </a:solidFill>
                  <a:latin typeface="Poppins" pitchFamily="2" charset="77"/>
                  <a:cs typeface="Poppins" pitchFamily="2" charset="77"/>
                </a:rPr>
                <a:t>Happy New Year</a:t>
              </a:r>
            </a:p>
          </p:txBody>
        </p:sp>
        <p:sp>
          <p:nvSpPr>
            <p:cNvPr id="12" name="TextBox 7">
              <a:extLst>
                <a:ext uri="{FF2B5EF4-FFF2-40B4-BE49-F238E27FC236}">
                  <a16:creationId xmlns:a16="http://schemas.microsoft.com/office/drawing/2014/main" id="{137B8EDA-B9C8-07BE-BDA5-30973A399A1B}"/>
                </a:ext>
              </a:extLst>
            </p:cNvPr>
            <p:cNvSpPr txBox="1"/>
            <p:nvPr/>
          </p:nvSpPr>
          <p:spPr>
            <a:xfrm>
              <a:off x="0" y="1444278"/>
              <a:ext cx="7295932" cy="718145"/>
            </a:xfrm>
            <a:prstGeom prst="rect">
              <a:avLst/>
            </a:prstGeom>
          </p:spPr>
          <p:txBody>
            <a:bodyPr lIns="0" tIns="0" rIns="0" bIns="0" rtlCol="0" anchor="t">
              <a:spAutoFit/>
            </a:bodyPr>
            <a:lstStyle/>
            <a:p>
              <a:pPr>
                <a:lnSpc>
                  <a:spcPts val="4200"/>
                </a:lnSpc>
              </a:pPr>
              <a:r>
                <a:rPr lang="en-US" sz="3500" b="1" spc="-35" dirty="0">
                  <a:solidFill>
                    <a:srgbClr val="182722">
                      <a:alpha val="19608"/>
                    </a:srgbClr>
                  </a:solidFill>
                  <a:latin typeface="Poppins" pitchFamily="2" charset="77"/>
                  <a:cs typeface="Poppins" pitchFamily="2" charset="77"/>
                </a:rPr>
                <a:t>Happy New Year</a:t>
              </a:r>
            </a:p>
          </p:txBody>
        </p:sp>
        <p:sp>
          <p:nvSpPr>
            <p:cNvPr id="13" name="TextBox 8">
              <a:extLst>
                <a:ext uri="{FF2B5EF4-FFF2-40B4-BE49-F238E27FC236}">
                  <a16:creationId xmlns:a16="http://schemas.microsoft.com/office/drawing/2014/main" id="{C2FBFA38-8603-6B36-1BAA-A40A850C4478}"/>
                </a:ext>
              </a:extLst>
            </p:cNvPr>
            <p:cNvSpPr txBox="1"/>
            <p:nvPr/>
          </p:nvSpPr>
          <p:spPr>
            <a:xfrm>
              <a:off x="0" y="2166417"/>
              <a:ext cx="7295932" cy="718145"/>
            </a:xfrm>
            <a:prstGeom prst="rect">
              <a:avLst/>
            </a:prstGeom>
          </p:spPr>
          <p:txBody>
            <a:bodyPr lIns="0" tIns="0" rIns="0" bIns="0" rtlCol="0" anchor="t">
              <a:spAutoFit/>
            </a:bodyPr>
            <a:lstStyle/>
            <a:p>
              <a:pPr>
                <a:lnSpc>
                  <a:spcPts val="4200"/>
                </a:lnSpc>
              </a:pPr>
              <a:r>
                <a:rPr lang="en-US" sz="3500" b="1" spc="-35" dirty="0">
                  <a:solidFill>
                    <a:srgbClr val="182722">
                      <a:alpha val="4706"/>
                    </a:srgbClr>
                  </a:solidFill>
                  <a:latin typeface="Poppins" pitchFamily="2" charset="77"/>
                  <a:cs typeface="Poppins" pitchFamily="2" charset="77"/>
                </a:rPr>
                <a:t>Happy New Year</a:t>
              </a:r>
            </a:p>
          </p:txBody>
        </p:sp>
      </p:grpSp>
      <p:grpSp>
        <p:nvGrpSpPr>
          <p:cNvPr id="14" name="Group 9">
            <a:extLst>
              <a:ext uri="{FF2B5EF4-FFF2-40B4-BE49-F238E27FC236}">
                <a16:creationId xmlns:a16="http://schemas.microsoft.com/office/drawing/2014/main" id="{7586BF5B-1CD4-FDD4-8A21-9B4BDFC9292D}"/>
              </a:ext>
            </a:extLst>
          </p:cNvPr>
          <p:cNvGrpSpPr/>
          <p:nvPr/>
        </p:nvGrpSpPr>
        <p:grpSpPr>
          <a:xfrm>
            <a:off x="110283" y="3657600"/>
            <a:ext cx="5258465" cy="1521063"/>
            <a:chOff x="-543672" y="25105"/>
            <a:chExt cx="7011287" cy="2028083"/>
          </a:xfrm>
        </p:grpSpPr>
        <p:sp>
          <p:nvSpPr>
            <p:cNvPr id="15" name="TextBox 10">
              <a:extLst>
                <a:ext uri="{FF2B5EF4-FFF2-40B4-BE49-F238E27FC236}">
                  <a16:creationId xmlns:a16="http://schemas.microsoft.com/office/drawing/2014/main" id="{53877E4C-0913-5D99-3ACC-DC1F6F9DB242}"/>
                </a:ext>
              </a:extLst>
            </p:cNvPr>
            <p:cNvSpPr txBox="1"/>
            <p:nvPr/>
          </p:nvSpPr>
          <p:spPr>
            <a:xfrm>
              <a:off x="-543672" y="25105"/>
              <a:ext cx="7011287" cy="579645"/>
            </a:xfrm>
            <a:prstGeom prst="rect">
              <a:avLst/>
            </a:prstGeom>
          </p:spPr>
          <p:txBody>
            <a:bodyPr wrap="square" lIns="0" tIns="0" rIns="0" bIns="0" rtlCol="0" anchor="t">
              <a:spAutoFit/>
            </a:bodyPr>
            <a:lstStyle/>
            <a:p>
              <a:pPr>
                <a:lnSpc>
                  <a:spcPts val="3360"/>
                </a:lnSpc>
              </a:pPr>
              <a:r>
                <a:rPr lang="en-US" sz="2800" b="1" spc="140" dirty="0">
                  <a:solidFill>
                    <a:srgbClr val="182722"/>
                  </a:solidFill>
                  <a:latin typeface="Poppins" pitchFamily="2" charset="77"/>
                  <a:cs typeface="Poppins" pitchFamily="2" charset="77"/>
                </a:rPr>
                <a:t>THANK YOU FOR LISTENING</a:t>
              </a:r>
            </a:p>
          </p:txBody>
        </p:sp>
        <p:sp>
          <p:nvSpPr>
            <p:cNvPr id="16" name="TextBox 11">
              <a:extLst>
                <a:ext uri="{FF2B5EF4-FFF2-40B4-BE49-F238E27FC236}">
                  <a16:creationId xmlns:a16="http://schemas.microsoft.com/office/drawing/2014/main" id="{9CB348FC-8047-81FE-D1DC-8D47C1676AA9}"/>
                </a:ext>
              </a:extLst>
            </p:cNvPr>
            <p:cNvSpPr txBox="1"/>
            <p:nvPr/>
          </p:nvSpPr>
          <p:spPr>
            <a:xfrm>
              <a:off x="0" y="1614607"/>
              <a:ext cx="5817672" cy="438581"/>
            </a:xfrm>
            <a:prstGeom prst="rect">
              <a:avLst/>
            </a:prstGeom>
          </p:spPr>
          <p:txBody>
            <a:bodyPr lIns="0" tIns="0" rIns="0" bIns="0" rtlCol="0" anchor="t">
              <a:spAutoFit/>
            </a:bodyPr>
            <a:lstStyle/>
            <a:p>
              <a:pPr>
                <a:lnSpc>
                  <a:spcPts val="2700"/>
                </a:lnSpc>
              </a:pPr>
              <a:endParaRPr lang="en-US" sz="1800" spc="18">
                <a:solidFill>
                  <a:srgbClr val="182722"/>
                </a:solidFill>
                <a:latin typeface="Poppins Light"/>
              </a:endParaRPr>
            </a:p>
          </p:txBody>
        </p:sp>
      </p:grpSp>
    </p:spTree>
    <p:extLst>
      <p:ext uri="{BB962C8B-B14F-4D97-AF65-F5344CB8AC3E}">
        <p14:creationId xmlns:p14="http://schemas.microsoft.com/office/powerpoint/2010/main" val="121506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11719" y="1477196"/>
            <a:ext cx="9772808" cy="5129438"/>
          </a:xfrm>
          <a:prstGeom prst="rect">
            <a:avLst/>
          </a:prstGeom>
          <a:solidFill>
            <a:srgbClr val="182722">
              <a:alpha val="9804"/>
            </a:srgbClr>
          </a:solidFill>
        </p:spPr>
      </p:sp>
      <p:sp>
        <p:nvSpPr>
          <p:cNvPr id="3" name="AutoShape 3"/>
          <p:cNvSpPr/>
          <p:nvPr/>
        </p:nvSpPr>
        <p:spPr>
          <a:xfrm>
            <a:off x="-11719" y="1345545"/>
            <a:ext cx="9772999" cy="5129438"/>
          </a:xfrm>
          <a:prstGeom prst="rect">
            <a:avLst/>
          </a:prstGeom>
          <a:solidFill>
            <a:srgbClr val="182722">
              <a:alpha val="40000"/>
            </a:srgbClr>
          </a:solidFill>
        </p:spPr>
      </p:sp>
      <p:sp>
        <p:nvSpPr>
          <p:cNvPr id="4" name="AutoShape 4"/>
          <p:cNvSpPr/>
          <p:nvPr/>
        </p:nvSpPr>
        <p:spPr>
          <a:xfrm>
            <a:off x="-11719" y="1224036"/>
            <a:ext cx="9772999" cy="5129438"/>
          </a:xfrm>
          <a:prstGeom prst="rect">
            <a:avLst/>
          </a:prstGeom>
          <a:solidFill>
            <a:srgbClr val="182722">
              <a:alpha val="69804"/>
            </a:srgbClr>
          </a:solidFill>
        </p:spPr>
      </p:sp>
      <p:grpSp>
        <p:nvGrpSpPr>
          <p:cNvPr id="5" name="Group 5"/>
          <p:cNvGrpSpPr/>
          <p:nvPr/>
        </p:nvGrpSpPr>
        <p:grpSpPr>
          <a:xfrm>
            <a:off x="742093" y="505423"/>
            <a:ext cx="226097" cy="22609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7" name="AutoShape 7"/>
          <p:cNvSpPr/>
          <p:nvPr/>
        </p:nvSpPr>
        <p:spPr>
          <a:xfrm>
            <a:off x="-4232" y="961726"/>
            <a:ext cx="9765319" cy="6376066"/>
          </a:xfrm>
          <a:prstGeom prst="rect">
            <a:avLst/>
          </a:prstGeom>
          <a:solidFill>
            <a:srgbClr val="182722"/>
          </a:solidFill>
        </p:spPr>
        <p:txBody>
          <a:bodyPr/>
          <a:lstStyle/>
          <a:p>
            <a:endParaRPr lang="en-US">
              <a:solidFill>
                <a:schemeClr val="bg1"/>
              </a:solidFill>
            </a:endParaRPr>
          </a:p>
        </p:txBody>
      </p:sp>
      <p:grpSp>
        <p:nvGrpSpPr>
          <p:cNvPr id="8" name="Group 8"/>
          <p:cNvGrpSpPr/>
          <p:nvPr/>
        </p:nvGrpSpPr>
        <p:grpSpPr>
          <a:xfrm>
            <a:off x="5113261" y="452171"/>
            <a:ext cx="226097" cy="22609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10" name="TextBox 10"/>
          <p:cNvSpPr txBox="1"/>
          <p:nvPr/>
        </p:nvSpPr>
        <p:spPr>
          <a:xfrm>
            <a:off x="1388487" y="2413551"/>
            <a:ext cx="3012088" cy="250215"/>
          </a:xfrm>
          <a:prstGeom prst="rect">
            <a:avLst/>
          </a:prstGeom>
        </p:spPr>
        <p:txBody>
          <a:bodyPr lIns="0" tIns="0" rIns="0" bIns="0" rtlCol="0" anchor="t">
            <a:spAutoFit/>
          </a:bodyPr>
          <a:lstStyle/>
          <a:p>
            <a:pPr>
              <a:lnSpc>
                <a:spcPts val="2087"/>
              </a:lnSpc>
            </a:pPr>
            <a:endParaRPr/>
          </a:p>
        </p:txBody>
      </p:sp>
      <p:grpSp>
        <p:nvGrpSpPr>
          <p:cNvPr id="11" name="Group 11"/>
          <p:cNvGrpSpPr/>
          <p:nvPr/>
        </p:nvGrpSpPr>
        <p:grpSpPr>
          <a:xfrm>
            <a:off x="1006384" y="2057364"/>
            <a:ext cx="226097" cy="22609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3" name="Group 13"/>
          <p:cNvGrpSpPr/>
          <p:nvPr/>
        </p:nvGrpSpPr>
        <p:grpSpPr>
          <a:xfrm>
            <a:off x="5372864" y="1320715"/>
            <a:ext cx="225088" cy="226097"/>
            <a:chOff x="14167" y="0"/>
            <a:chExt cx="6321665"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5" name="Group 15"/>
          <p:cNvGrpSpPr/>
          <p:nvPr/>
        </p:nvGrpSpPr>
        <p:grpSpPr>
          <a:xfrm>
            <a:off x="1000193" y="2802873"/>
            <a:ext cx="226097" cy="226097"/>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7" name="Group 17"/>
          <p:cNvGrpSpPr/>
          <p:nvPr/>
        </p:nvGrpSpPr>
        <p:grpSpPr>
          <a:xfrm>
            <a:off x="5377434" y="2473386"/>
            <a:ext cx="225088" cy="226097"/>
            <a:chOff x="14155" y="2210397"/>
            <a:chExt cx="6321662" cy="6350000"/>
          </a:xfrm>
        </p:grpSpPr>
        <p:sp>
          <p:nvSpPr>
            <p:cNvPr id="18" name="Freeform 18"/>
            <p:cNvSpPr/>
            <p:nvPr/>
          </p:nvSpPr>
          <p:spPr>
            <a:xfrm>
              <a:off x="14155" y="2210397"/>
              <a:ext cx="6321662"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19" name="Group 19"/>
          <p:cNvGrpSpPr/>
          <p:nvPr/>
        </p:nvGrpSpPr>
        <p:grpSpPr>
          <a:xfrm>
            <a:off x="1007553" y="3538144"/>
            <a:ext cx="226097" cy="226097"/>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1" name="Group 21"/>
          <p:cNvGrpSpPr/>
          <p:nvPr/>
        </p:nvGrpSpPr>
        <p:grpSpPr>
          <a:xfrm>
            <a:off x="5371084" y="3732527"/>
            <a:ext cx="225088" cy="226097"/>
            <a:chOff x="14167" y="0"/>
            <a:chExt cx="6321665"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3" name="Group 23"/>
          <p:cNvGrpSpPr/>
          <p:nvPr/>
        </p:nvGrpSpPr>
        <p:grpSpPr>
          <a:xfrm>
            <a:off x="1006889" y="4264998"/>
            <a:ext cx="226097" cy="22609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25" name="Group 25"/>
          <p:cNvGrpSpPr/>
          <p:nvPr/>
        </p:nvGrpSpPr>
        <p:grpSpPr>
          <a:xfrm>
            <a:off x="5371084" y="4330329"/>
            <a:ext cx="225088" cy="226097"/>
            <a:chOff x="14167" y="0"/>
            <a:chExt cx="6321665"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28" name="TextBox 28"/>
          <p:cNvSpPr txBox="1"/>
          <p:nvPr/>
        </p:nvSpPr>
        <p:spPr>
          <a:xfrm>
            <a:off x="58878" y="172685"/>
            <a:ext cx="9655239" cy="602729"/>
          </a:xfrm>
          <a:prstGeom prst="rect">
            <a:avLst/>
          </a:prstGeom>
        </p:spPr>
        <p:txBody>
          <a:bodyPr wrap="square" lIns="0" tIns="0" rIns="0" bIns="0" rtlCol="0" anchor="t">
            <a:spAutoFit/>
          </a:bodyPr>
          <a:lstStyle/>
          <a:p>
            <a:pPr>
              <a:lnSpc>
                <a:spcPts val="4691"/>
              </a:lnSpc>
            </a:pPr>
            <a:r>
              <a:rPr lang="en-US" sz="3600" spc="-39" dirty="0">
                <a:solidFill>
                  <a:srgbClr val="003600"/>
                </a:solidFill>
                <a:latin typeface="Poppins Bold"/>
              </a:rPr>
              <a:t>   DATASET: Spotify Audio Features</a:t>
            </a:r>
            <a:endParaRPr lang="en-US" sz="2005" spc="-20" dirty="0">
              <a:solidFill>
                <a:srgbClr val="003600"/>
              </a:solidFill>
              <a:latin typeface="Poppins Light"/>
            </a:endParaRPr>
          </a:p>
        </p:txBody>
      </p:sp>
      <p:grpSp>
        <p:nvGrpSpPr>
          <p:cNvPr id="30" name="Group 30"/>
          <p:cNvGrpSpPr/>
          <p:nvPr/>
        </p:nvGrpSpPr>
        <p:grpSpPr>
          <a:xfrm>
            <a:off x="1007393" y="1322318"/>
            <a:ext cx="226097" cy="226097"/>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2" name="Group 32"/>
          <p:cNvGrpSpPr/>
          <p:nvPr/>
        </p:nvGrpSpPr>
        <p:grpSpPr>
          <a:xfrm>
            <a:off x="1005879" y="6392723"/>
            <a:ext cx="226097" cy="226097"/>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4" name="Group 34"/>
          <p:cNvGrpSpPr/>
          <p:nvPr/>
        </p:nvGrpSpPr>
        <p:grpSpPr>
          <a:xfrm>
            <a:off x="5372864" y="1905302"/>
            <a:ext cx="225088" cy="226097"/>
            <a:chOff x="14167" y="0"/>
            <a:chExt cx="6321665"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6" name="Group 36"/>
          <p:cNvGrpSpPr/>
          <p:nvPr/>
        </p:nvGrpSpPr>
        <p:grpSpPr>
          <a:xfrm>
            <a:off x="5372864" y="3093526"/>
            <a:ext cx="225088" cy="226097"/>
            <a:chOff x="14167" y="0"/>
            <a:chExt cx="6321665"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38" name="Group 38"/>
          <p:cNvGrpSpPr/>
          <p:nvPr/>
        </p:nvGrpSpPr>
        <p:grpSpPr>
          <a:xfrm>
            <a:off x="1008058" y="4949584"/>
            <a:ext cx="226097" cy="226097"/>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0" name="Group 40"/>
          <p:cNvGrpSpPr/>
          <p:nvPr/>
        </p:nvGrpSpPr>
        <p:grpSpPr>
          <a:xfrm>
            <a:off x="1005880" y="5661080"/>
            <a:ext cx="226097" cy="226097"/>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2" name="Group 42"/>
          <p:cNvGrpSpPr/>
          <p:nvPr/>
        </p:nvGrpSpPr>
        <p:grpSpPr>
          <a:xfrm>
            <a:off x="5371084" y="5018541"/>
            <a:ext cx="225088" cy="226097"/>
            <a:chOff x="14167" y="0"/>
            <a:chExt cx="6321665"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4" name="Group 44"/>
          <p:cNvGrpSpPr/>
          <p:nvPr/>
        </p:nvGrpSpPr>
        <p:grpSpPr>
          <a:xfrm>
            <a:off x="5377434" y="5671415"/>
            <a:ext cx="225088" cy="226097"/>
            <a:chOff x="14167" y="0"/>
            <a:chExt cx="6321665" cy="6350000"/>
          </a:xfrm>
        </p:grpSpPr>
        <p:sp>
          <p:nvSpPr>
            <p:cNvPr id="45" name="Freeform 4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6" name="Group 46"/>
          <p:cNvGrpSpPr/>
          <p:nvPr/>
        </p:nvGrpSpPr>
        <p:grpSpPr>
          <a:xfrm>
            <a:off x="5378775" y="6372327"/>
            <a:ext cx="225088" cy="226097"/>
            <a:chOff x="14167" y="0"/>
            <a:chExt cx="6321665"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grpSp>
        <p:nvGrpSpPr>
          <p:cNvPr id="48" name="Group 48"/>
          <p:cNvGrpSpPr/>
          <p:nvPr/>
        </p:nvGrpSpPr>
        <p:grpSpPr>
          <a:xfrm>
            <a:off x="1387125" y="1260550"/>
            <a:ext cx="3013450" cy="753287"/>
            <a:chOff x="-1816" y="-32180"/>
            <a:chExt cx="4017933" cy="1004381"/>
          </a:xfrm>
        </p:grpSpPr>
        <p:sp>
          <p:nvSpPr>
            <p:cNvPr id="49" name="TextBox 49"/>
            <p:cNvSpPr txBox="1"/>
            <p:nvPr/>
          </p:nvSpPr>
          <p:spPr>
            <a:xfrm>
              <a:off x="-1816" y="-32180"/>
              <a:ext cx="4017933" cy="452866"/>
            </a:xfrm>
            <a:prstGeom prst="rect">
              <a:avLst/>
            </a:prstGeom>
          </p:spPr>
          <p:txBody>
            <a:bodyPr wrap="square"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ARTIST NAME</a:t>
              </a:r>
            </a:p>
          </p:txBody>
        </p:sp>
        <p:sp>
          <p:nvSpPr>
            <p:cNvPr id="50" name="TextBox 50"/>
            <p:cNvSpPr txBox="1"/>
            <p:nvPr/>
          </p:nvSpPr>
          <p:spPr>
            <a:xfrm>
              <a:off x="0" y="651283"/>
              <a:ext cx="4016117" cy="320918"/>
            </a:xfrm>
            <a:prstGeom prst="rect">
              <a:avLst/>
            </a:prstGeom>
          </p:spPr>
          <p:txBody>
            <a:bodyPr lIns="0" tIns="0" rIns="0" bIns="0" rtlCol="0" anchor="t">
              <a:spAutoFit/>
            </a:bodyPr>
            <a:lstStyle/>
            <a:p>
              <a:pPr>
                <a:lnSpc>
                  <a:spcPts val="2087"/>
                </a:lnSpc>
              </a:pPr>
              <a:endParaRPr/>
            </a:p>
          </p:txBody>
        </p:sp>
      </p:grpSp>
      <p:grpSp>
        <p:nvGrpSpPr>
          <p:cNvPr id="51" name="Group 51"/>
          <p:cNvGrpSpPr/>
          <p:nvPr/>
        </p:nvGrpSpPr>
        <p:grpSpPr>
          <a:xfrm>
            <a:off x="583926" y="6321039"/>
            <a:ext cx="4131376" cy="762293"/>
            <a:chOff x="0" y="-44187"/>
            <a:chExt cx="5508501" cy="1016389"/>
          </a:xfrm>
        </p:grpSpPr>
        <p:sp>
          <p:nvSpPr>
            <p:cNvPr id="52" name="TextBox 52"/>
            <p:cNvSpPr txBox="1"/>
            <p:nvPr/>
          </p:nvSpPr>
          <p:spPr>
            <a:xfrm>
              <a:off x="1070932" y="-44187"/>
              <a:ext cx="4437569" cy="452866"/>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INSTRUMENTALNESS</a:t>
              </a:r>
            </a:p>
          </p:txBody>
        </p:sp>
        <p:sp>
          <p:nvSpPr>
            <p:cNvPr id="53" name="TextBox 53"/>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54" name="Group 54"/>
          <p:cNvGrpSpPr/>
          <p:nvPr/>
        </p:nvGrpSpPr>
        <p:grpSpPr>
          <a:xfrm>
            <a:off x="1388487" y="5604304"/>
            <a:ext cx="3328177" cy="729151"/>
            <a:chOff x="0" y="0"/>
            <a:chExt cx="4437569" cy="972202"/>
          </a:xfrm>
        </p:grpSpPr>
        <p:sp>
          <p:nvSpPr>
            <p:cNvPr id="55" name="TextBox 55"/>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ENERGY</a:t>
              </a:r>
            </a:p>
          </p:txBody>
        </p:sp>
        <p:sp>
          <p:nvSpPr>
            <p:cNvPr id="56" name="TextBox 56"/>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57" name="Group 57"/>
          <p:cNvGrpSpPr/>
          <p:nvPr/>
        </p:nvGrpSpPr>
        <p:grpSpPr>
          <a:xfrm>
            <a:off x="1388487" y="4878283"/>
            <a:ext cx="3328177" cy="729151"/>
            <a:chOff x="0" y="0"/>
            <a:chExt cx="4437569" cy="972202"/>
          </a:xfrm>
        </p:grpSpPr>
        <p:sp>
          <p:nvSpPr>
            <p:cNvPr id="58" name="TextBox 58"/>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DURATION</a:t>
              </a:r>
            </a:p>
          </p:txBody>
        </p:sp>
        <p:sp>
          <p:nvSpPr>
            <p:cNvPr id="59" name="TextBox 59"/>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0" name="Group 60"/>
          <p:cNvGrpSpPr/>
          <p:nvPr/>
        </p:nvGrpSpPr>
        <p:grpSpPr>
          <a:xfrm>
            <a:off x="1388487" y="4180099"/>
            <a:ext cx="3328177" cy="729151"/>
            <a:chOff x="0" y="0"/>
            <a:chExt cx="4437569" cy="972202"/>
          </a:xfrm>
        </p:grpSpPr>
        <p:sp>
          <p:nvSpPr>
            <p:cNvPr id="61" name="TextBox 61"/>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DANCEABILITY</a:t>
              </a:r>
            </a:p>
          </p:txBody>
        </p:sp>
        <p:sp>
          <p:nvSpPr>
            <p:cNvPr id="62" name="TextBox 6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3" name="Group 63"/>
          <p:cNvGrpSpPr/>
          <p:nvPr/>
        </p:nvGrpSpPr>
        <p:grpSpPr>
          <a:xfrm>
            <a:off x="1388487" y="3450947"/>
            <a:ext cx="3328177" cy="729151"/>
            <a:chOff x="0" y="0"/>
            <a:chExt cx="4437569" cy="972202"/>
          </a:xfrm>
        </p:grpSpPr>
        <p:sp>
          <p:nvSpPr>
            <p:cNvPr id="64" name="TextBox 64"/>
            <p:cNvSpPr txBox="1"/>
            <p:nvPr/>
          </p:nvSpPr>
          <p:spPr>
            <a:xfrm>
              <a:off x="0" y="0"/>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ACOUSTICNESS</a:t>
              </a:r>
            </a:p>
          </p:txBody>
        </p:sp>
        <p:sp>
          <p:nvSpPr>
            <p:cNvPr id="65" name="TextBox 6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6" name="Group 66"/>
          <p:cNvGrpSpPr/>
          <p:nvPr/>
        </p:nvGrpSpPr>
        <p:grpSpPr>
          <a:xfrm>
            <a:off x="1388487" y="2746097"/>
            <a:ext cx="3328177" cy="729153"/>
            <a:chOff x="0" y="0"/>
            <a:chExt cx="4437569" cy="972202"/>
          </a:xfrm>
        </p:grpSpPr>
        <p:sp>
          <p:nvSpPr>
            <p:cNvPr id="67" name="TextBox 67"/>
            <p:cNvSpPr txBox="1"/>
            <p:nvPr/>
          </p:nvSpPr>
          <p:spPr>
            <a:xfrm>
              <a:off x="0" y="0"/>
              <a:ext cx="4437569" cy="452867"/>
            </a:xfrm>
            <a:prstGeom prst="rect">
              <a:avLst/>
            </a:prstGeom>
          </p:spPr>
          <p:txBody>
            <a:bodyPr lIns="0" tIns="0" rIns="0" bIns="0" rtlCol="0" anchor="t">
              <a:spAutoFit/>
            </a:bodyPr>
            <a:lstStyle>
              <a:defPPr>
                <a:defRPr lang="en-US"/>
              </a:defPPr>
              <a:lvl1pPr>
                <a:lnSpc>
                  <a:spcPts val="2714"/>
                </a:lnSpc>
                <a:defRPr sz="2000" spc="113">
                  <a:solidFill>
                    <a:srgbClr val="FFFFFF"/>
                  </a:solidFill>
                  <a:latin typeface="Poppins Bold Italics"/>
                </a:defRPr>
              </a:lvl1pPr>
            </a:lstStyle>
            <a:p>
              <a:r>
                <a:rPr lang="en-US">
                  <a:latin typeface="Poppins" pitchFamily="2" charset="77"/>
                  <a:cs typeface="Poppins" pitchFamily="2" charset="77"/>
                </a:rPr>
                <a:t>TRACK NAME</a:t>
              </a:r>
            </a:p>
          </p:txBody>
        </p:sp>
        <p:sp>
          <p:nvSpPr>
            <p:cNvPr id="68" name="TextBox 68"/>
            <p:cNvSpPr txBox="1"/>
            <p:nvPr/>
          </p:nvSpPr>
          <p:spPr>
            <a:xfrm>
              <a:off x="0" y="651283"/>
              <a:ext cx="4437569" cy="320919"/>
            </a:xfrm>
            <a:prstGeom prst="rect">
              <a:avLst/>
            </a:prstGeom>
          </p:spPr>
          <p:txBody>
            <a:bodyPr lIns="0" tIns="0" rIns="0" bIns="0" rtlCol="0" anchor="t">
              <a:spAutoFit/>
            </a:bodyPr>
            <a:lstStyle>
              <a:defPPr>
                <a:defRPr lang="en-US"/>
              </a:defPPr>
              <a:lvl1pPr>
                <a:lnSpc>
                  <a:spcPts val="2714"/>
                </a:lnSpc>
                <a:defRPr sz="2000" spc="113">
                  <a:solidFill>
                    <a:srgbClr val="FFFFFF"/>
                  </a:solidFill>
                  <a:latin typeface="Poppins Bold Italics"/>
                </a:defRPr>
              </a:lvl1pPr>
            </a:lstStyle>
            <a:p>
              <a:endParaRPr/>
            </a:p>
          </p:txBody>
        </p:sp>
      </p:grpSp>
      <p:grpSp>
        <p:nvGrpSpPr>
          <p:cNvPr id="69" name="Group 69"/>
          <p:cNvGrpSpPr/>
          <p:nvPr/>
        </p:nvGrpSpPr>
        <p:grpSpPr>
          <a:xfrm>
            <a:off x="1388487" y="1981200"/>
            <a:ext cx="3328177" cy="774423"/>
            <a:chOff x="0" y="-60361"/>
            <a:chExt cx="4437569" cy="1032563"/>
          </a:xfrm>
        </p:grpSpPr>
        <p:sp>
          <p:nvSpPr>
            <p:cNvPr id="70" name="TextBox 70"/>
            <p:cNvSpPr txBox="1"/>
            <p:nvPr/>
          </p:nvSpPr>
          <p:spPr>
            <a:xfrm>
              <a:off x="0" y="-60361"/>
              <a:ext cx="4437569" cy="452866"/>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TRACK ID</a:t>
              </a:r>
            </a:p>
          </p:txBody>
        </p:sp>
        <p:sp>
          <p:nvSpPr>
            <p:cNvPr id="71" name="TextBox 71"/>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2" name="Group 72"/>
          <p:cNvGrpSpPr/>
          <p:nvPr/>
        </p:nvGrpSpPr>
        <p:grpSpPr>
          <a:xfrm>
            <a:off x="5008572" y="6305158"/>
            <a:ext cx="4073644" cy="889223"/>
            <a:chOff x="0" y="-213427"/>
            <a:chExt cx="5431525" cy="1185629"/>
          </a:xfrm>
        </p:grpSpPr>
        <p:sp>
          <p:nvSpPr>
            <p:cNvPr id="73" name="TextBox 73"/>
            <p:cNvSpPr txBox="1"/>
            <p:nvPr/>
          </p:nvSpPr>
          <p:spPr>
            <a:xfrm>
              <a:off x="993956" y="-213427"/>
              <a:ext cx="4437569" cy="452866"/>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POPULARITY</a:t>
              </a:r>
            </a:p>
          </p:txBody>
        </p:sp>
        <p:sp>
          <p:nvSpPr>
            <p:cNvPr id="74" name="TextBox 74"/>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5" name="Group 75"/>
          <p:cNvGrpSpPr/>
          <p:nvPr/>
        </p:nvGrpSpPr>
        <p:grpSpPr>
          <a:xfrm>
            <a:off x="5757850" y="4949673"/>
            <a:ext cx="3347670" cy="862180"/>
            <a:chOff x="-25991" y="-177370"/>
            <a:chExt cx="4463560" cy="1149572"/>
          </a:xfrm>
        </p:grpSpPr>
        <p:sp>
          <p:nvSpPr>
            <p:cNvPr id="76" name="TextBox 76"/>
            <p:cNvSpPr txBox="1"/>
            <p:nvPr/>
          </p:nvSpPr>
          <p:spPr>
            <a:xfrm>
              <a:off x="-25991" y="-177370"/>
              <a:ext cx="4437569" cy="452866"/>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VALENCE</a:t>
              </a:r>
            </a:p>
          </p:txBody>
        </p:sp>
        <p:sp>
          <p:nvSpPr>
            <p:cNvPr id="77" name="TextBox 77"/>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78" name="Group 78"/>
          <p:cNvGrpSpPr/>
          <p:nvPr/>
        </p:nvGrpSpPr>
        <p:grpSpPr>
          <a:xfrm>
            <a:off x="5754040" y="5615026"/>
            <a:ext cx="3426050" cy="838662"/>
            <a:chOff x="-130497" y="-146013"/>
            <a:chExt cx="4568066" cy="1118215"/>
          </a:xfrm>
        </p:grpSpPr>
        <p:sp>
          <p:nvSpPr>
            <p:cNvPr id="79" name="TextBox 79"/>
            <p:cNvSpPr txBox="1"/>
            <p:nvPr/>
          </p:nvSpPr>
          <p:spPr>
            <a:xfrm>
              <a:off x="-130497" y="-146013"/>
              <a:ext cx="4437567" cy="452866"/>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TIME SIGNATURE</a:t>
              </a:r>
            </a:p>
          </p:txBody>
        </p:sp>
        <p:sp>
          <p:nvSpPr>
            <p:cNvPr id="80" name="TextBox 80"/>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1" name="Group 81"/>
          <p:cNvGrpSpPr/>
          <p:nvPr/>
        </p:nvGrpSpPr>
        <p:grpSpPr>
          <a:xfrm>
            <a:off x="5769660" y="4267793"/>
            <a:ext cx="3328180" cy="891375"/>
            <a:chOff x="-4" y="-216299"/>
            <a:chExt cx="4437573" cy="1188501"/>
          </a:xfrm>
        </p:grpSpPr>
        <p:sp>
          <p:nvSpPr>
            <p:cNvPr id="82" name="TextBox 82"/>
            <p:cNvSpPr txBox="1"/>
            <p:nvPr/>
          </p:nvSpPr>
          <p:spPr>
            <a:xfrm>
              <a:off x="-4" y="-216299"/>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TEMPO</a:t>
              </a:r>
            </a:p>
          </p:txBody>
        </p:sp>
        <p:sp>
          <p:nvSpPr>
            <p:cNvPr id="83" name="TextBox 83"/>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4" name="Group 84"/>
          <p:cNvGrpSpPr/>
          <p:nvPr/>
        </p:nvGrpSpPr>
        <p:grpSpPr>
          <a:xfrm>
            <a:off x="5769661" y="3657658"/>
            <a:ext cx="3347577" cy="869333"/>
            <a:chOff x="-25867" y="-186909"/>
            <a:chExt cx="4463436" cy="1159111"/>
          </a:xfrm>
        </p:grpSpPr>
        <p:sp>
          <p:nvSpPr>
            <p:cNvPr id="85" name="TextBox 85"/>
            <p:cNvSpPr txBox="1"/>
            <p:nvPr/>
          </p:nvSpPr>
          <p:spPr>
            <a:xfrm>
              <a:off x="-25867" y="-186909"/>
              <a:ext cx="4437569" cy="452867"/>
            </a:xfrm>
            <a:prstGeom prst="rect">
              <a:avLst/>
            </a:prstGeom>
          </p:spPr>
          <p:txBody>
            <a:bodyPr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SPEECHINESS</a:t>
              </a:r>
            </a:p>
          </p:txBody>
        </p:sp>
        <p:sp>
          <p:nvSpPr>
            <p:cNvPr id="86" name="TextBox 86"/>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87" name="Group 87"/>
          <p:cNvGrpSpPr/>
          <p:nvPr/>
        </p:nvGrpSpPr>
        <p:grpSpPr>
          <a:xfrm>
            <a:off x="5754039" y="3022405"/>
            <a:ext cx="3363199" cy="882332"/>
            <a:chOff x="-46696" y="-204239"/>
            <a:chExt cx="4484265" cy="1176441"/>
          </a:xfrm>
        </p:grpSpPr>
        <p:sp>
          <p:nvSpPr>
            <p:cNvPr id="88" name="TextBox 88"/>
            <p:cNvSpPr txBox="1"/>
            <p:nvPr/>
          </p:nvSpPr>
          <p:spPr>
            <a:xfrm>
              <a:off x="-46696" y="-204239"/>
              <a:ext cx="4484265" cy="452866"/>
            </a:xfrm>
            <a:prstGeom prst="rect">
              <a:avLst/>
            </a:prstGeom>
          </p:spPr>
          <p:txBody>
            <a:bodyPr wrap="square"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MODE</a:t>
              </a:r>
            </a:p>
          </p:txBody>
        </p:sp>
        <p:sp>
          <p:nvSpPr>
            <p:cNvPr id="89" name="TextBox 89"/>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0" name="Group 90"/>
          <p:cNvGrpSpPr/>
          <p:nvPr/>
        </p:nvGrpSpPr>
        <p:grpSpPr>
          <a:xfrm>
            <a:off x="5754039" y="2411733"/>
            <a:ext cx="3385611" cy="849902"/>
            <a:chOff x="-76579" y="-161002"/>
            <a:chExt cx="4514148" cy="1133204"/>
          </a:xfrm>
        </p:grpSpPr>
        <p:sp>
          <p:nvSpPr>
            <p:cNvPr id="91" name="TextBox 91"/>
            <p:cNvSpPr txBox="1"/>
            <p:nvPr/>
          </p:nvSpPr>
          <p:spPr>
            <a:xfrm>
              <a:off x="-76579" y="-161002"/>
              <a:ext cx="4484137" cy="452867"/>
            </a:xfrm>
            <a:prstGeom prst="rect">
              <a:avLst/>
            </a:prstGeom>
          </p:spPr>
          <p:txBody>
            <a:bodyPr wrap="square"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LOUDNESS</a:t>
              </a:r>
            </a:p>
          </p:txBody>
        </p:sp>
        <p:sp>
          <p:nvSpPr>
            <p:cNvPr id="92" name="TextBox 9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3" name="Group 93"/>
          <p:cNvGrpSpPr/>
          <p:nvPr/>
        </p:nvGrpSpPr>
        <p:grpSpPr>
          <a:xfrm>
            <a:off x="5754039" y="1822808"/>
            <a:ext cx="3363200" cy="758499"/>
            <a:chOff x="-46696" y="-39128"/>
            <a:chExt cx="4484265" cy="1011330"/>
          </a:xfrm>
        </p:grpSpPr>
        <p:sp>
          <p:nvSpPr>
            <p:cNvPr id="94" name="TextBox 94"/>
            <p:cNvSpPr txBox="1"/>
            <p:nvPr/>
          </p:nvSpPr>
          <p:spPr>
            <a:xfrm>
              <a:off x="-46696" y="-39128"/>
              <a:ext cx="4458398" cy="452866"/>
            </a:xfrm>
            <a:prstGeom prst="rect">
              <a:avLst/>
            </a:prstGeom>
          </p:spPr>
          <p:txBody>
            <a:bodyPr wrap="square"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LIVENESS</a:t>
              </a:r>
            </a:p>
          </p:txBody>
        </p:sp>
        <p:sp>
          <p:nvSpPr>
            <p:cNvPr id="95" name="TextBox 9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96" name="Group 96"/>
          <p:cNvGrpSpPr/>
          <p:nvPr/>
        </p:nvGrpSpPr>
        <p:grpSpPr>
          <a:xfrm>
            <a:off x="5754040" y="1246583"/>
            <a:ext cx="3424147" cy="707169"/>
            <a:chOff x="-127959" y="29312"/>
            <a:chExt cx="4565528" cy="942890"/>
          </a:xfrm>
        </p:grpSpPr>
        <p:sp>
          <p:nvSpPr>
            <p:cNvPr id="97" name="TextBox 97"/>
            <p:cNvSpPr txBox="1"/>
            <p:nvPr/>
          </p:nvSpPr>
          <p:spPr>
            <a:xfrm>
              <a:off x="-127959" y="29312"/>
              <a:ext cx="4458399" cy="452866"/>
            </a:xfrm>
            <a:prstGeom prst="rect">
              <a:avLst/>
            </a:prstGeom>
          </p:spPr>
          <p:txBody>
            <a:bodyPr wrap="square" lIns="0" tIns="0" rIns="0" bIns="0" rtlCol="0" anchor="t">
              <a:spAutoFit/>
            </a:bodyPr>
            <a:lstStyle/>
            <a:p>
              <a:pPr>
                <a:lnSpc>
                  <a:spcPts val="2714"/>
                </a:lnSpc>
              </a:pPr>
              <a:r>
                <a:rPr lang="en-US" sz="2000" spc="113">
                  <a:solidFill>
                    <a:srgbClr val="FFFFFF"/>
                  </a:solidFill>
                  <a:latin typeface="Poppins" pitchFamily="2" charset="77"/>
                  <a:cs typeface="Poppins" pitchFamily="2" charset="77"/>
                </a:rPr>
                <a:t>KEY</a:t>
              </a:r>
            </a:p>
          </p:txBody>
        </p:sp>
        <p:sp>
          <p:nvSpPr>
            <p:cNvPr id="98" name="TextBox 98"/>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sp>
        <p:nvSpPr>
          <p:cNvPr id="103" name="TextBox 102">
            <a:extLst>
              <a:ext uri="{FF2B5EF4-FFF2-40B4-BE49-F238E27FC236}">
                <a16:creationId xmlns:a16="http://schemas.microsoft.com/office/drawing/2014/main" id="{34CC01C5-A9E6-0DAD-C397-CD413A5ACD7E}"/>
              </a:ext>
            </a:extLst>
          </p:cNvPr>
          <p:cNvSpPr txBox="1"/>
          <p:nvPr/>
        </p:nvSpPr>
        <p:spPr>
          <a:xfrm>
            <a:off x="381000" y="6994940"/>
            <a:ext cx="8382000" cy="276999"/>
          </a:xfrm>
          <a:prstGeom prst="rect">
            <a:avLst/>
          </a:prstGeom>
          <a:noFill/>
        </p:spPr>
        <p:txBody>
          <a:bodyPr wrap="square" rtlCol="0">
            <a:spAutoFit/>
          </a:bodyPr>
          <a:lstStyle/>
          <a:p>
            <a:r>
              <a:rPr lang="en-US" sz="1200" i="1" spc="-20">
                <a:solidFill>
                  <a:schemeClr val="bg1"/>
                </a:solidFill>
                <a:latin typeface="Poppins Light"/>
              </a:rPr>
              <a:t> *Audio features for 130k tracks collected from the official Spotify Web API</a:t>
            </a:r>
            <a:endParaRPr lang="en-US" sz="1200" i="1">
              <a:solidFill>
                <a:schemeClr val="bg1"/>
              </a:solidFill>
            </a:endParaRPr>
          </a:p>
        </p:txBody>
      </p:sp>
      <p:sp>
        <p:nvSpPr>
          <p:cNvPr id="104" name="AutoShape 29">
            <a:extLst>
              <a:ext uri="{FF2B5EF4-FFF2-40B4-BE49-F238E27FC236}">
                <a16:creationId xmlns:a16="http://schemas.microsoft.com/office/drawing/2014/main" id="{3974DB49-5E04-284D-8E8C-304BD260CFE1}"/>
              </a:ext>
            </a:extLst>
          </p:cNvPr>
          <p:cNvSpPr/>
          <p:nvPr/>
        </p:nvSpPr>
        <p:spPr>
          <a:xfrm>
            <a:off x="0" y="849821"/>
            <a:ext cx="9772997" cy="315434"/>
          </a:xfrm>
          <a:prstGeom prst="rect">
            <a:avLst/>
          </a:prstGeom>
          <a:solidFill>
            <a:srgbClr val="182722">
              <a:alpha val="40000"/>
            </a:srgbClr>
          </a:solidFill>
        </p:spPr>
      </p:sp>
      <p:sp>
        <p:nvSpPr>
          <p:cNvPr id="105" name="AutoShape 29">
            <a:extLst>
              <a:ext uri="{FF2B5EF4-FFF2-40B4-BE49-F238E27FC236}">
                <a16:creationId xmlns:a16="http://schemas.microsoft.com/office/drawing/2014/main" id="{165F9E8A-BF27-5F30-5DE5-F5F80DAFC0D7}"/>
              </a:ext>
            </a:extLst>
          </p:cNvPr>
          <p:cNvSpPr/>
          <p:nvPr/>
        </p:nvSpPr>
        <p:spPr>
          <a:xfrm>
            <a:off x="-11910" y="734790"/>
            <a:ext cx="9772997" cy="315434"/>
          </a:xfrm>
          <a:prstGeom prst="rect">
            <a:avLst/>
          </a:prstGeom>
          <a:solidFill>
            <a:srgbClr val="182722">
              <a:alpha val="40000"/>
            </a:srgbClr>
          </a:solidFill>
        </p:spPr>
      </p:sp>
      <p:sp>
        <p:nvSpPr>
          <p:cNvPr id="99" name="TextBox 98">
            <a:extLst>
              <a:ext uri="{FF2B5EF4-FFF2-40B4-BE49-F238E27FC236}">
                <a16:creationId xmlns:a16="http://schemas.microsoft.com/office/drawing/2014/main" id="{4FE52471-BEAC-7E43-8BEC-7824813EB12A}"/>
              </a:ext>
            </a:extLst>
          </p:cNvPr>
          <p:cNvSpPr txBox="1"/>
          <p:nvPr/>
        </p:nvSpPr>
        <p:spPr>
          <a:xfrm>
            <a:off x="8846820" y="422910"/>
            <a:ext cx="184731" cy="369332"/>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848752"/>
            <a:ext cx="8839200" cy="3765876"/>
          </a:xfrm>
          <a:prstGeom prst="rect">
            <a:avLst/>
          </a:prstGeom>
        </p:spPr>
      </p:pic>
      <p:sp>
        <p:nvSpPr>
          <p:cNvPr id="6" name="TextBox 6"/>
          <p:cNvSpPr txBox="1"/>
          <p:nvPr/>
        </p:nvSpPr>
        <p:spPr>
          <a:xfrm>
            <a:off x="330108" y="-83716"/>
            <a:ext cx="9110636" cy="836768"/>
          </a:xfrm>
          <a:prstGeom prst="rect">
            <a:avLst/>
          </a:prstGeom>
        </p:spPr>
        <p:txBody>
          <a:bodyPr wrap="square" lIns="0" tIns="0" rIns="0" bIns="0" rtlCol="0" anchor="t">
            <a:spAutoFit/>
          </a:bodyPr>
          <a:lstStyle/>
          <a:p>
            <a:pPr>
              <a:lnSpc>
                <a:spcPts val="7080"/>
              </a:lnSpc>
            </a:pPr>
            <a:r>
              <a:rPr lang="en-US" sz="4000" b="1" spc="-59" dirty="0">
                <a:solidFill>
                  <a:srgbClr val="00E091"/>
                </a:solidFill>
                <a:latin typeface="Poppins" pitchFamily="2" charset="77"/>
                <a:cs typeface="Poppins" pitchFamily="2" charset="77"/>
              </a:rPr>
              <a:t> </a:t>
            </a:r>
            <a:r>
              <a:rPr lang="en-US" sz="4000" b="1" spc="-44" dirty="0">
                <a:solidFill>
                  <a:srgbClr val="00E091"/>
                </a:solidFill>
                <a:latin typeface="Poppins" pitchFamily="2" charset="77"/>
                <a:cs typeface="Poppins" pitchFamily="2" charset="77"/>
              </a:rPr>
              <a:t>DATASET SNAPSHOT:</a:t>
            </a:r>
          </a:p>
        </p:txBody>
      </p:sp>
      <p:pic>
        <p:nvPicPr>
          <p:cNvPr id="7" name="Picture 26">
            <a:extLst>
              <a:ext uri="{FF2B5EF4-FFF2-40B4-BE49-F238E27FC236}">
                <a16:creationId xmlns:a16="http://schemas.microsoft.com/office/drawing/2014/main" id="{E451A843-C495-A29F-E00C-AB0A60D56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685800"/>
            <a:ext cx="625621" cy="143821"/>
          </a:xfrm>
          <a:prstGeom prst="rect">
            <a:avLst/>
          </a:prstGeom>
        </p:spPr>
      </p:pic>
      <p:sp>
        <p:nvSpPr>
          <p:cNvPr id="9" name="Rounded Rectangular Callout 8">
            <a:extLst>
              <a:ext uri="{FF2B5EF4-FFF2-40B4-BE49-F238E27FC236}">
                <a16:creationId xmlns:a16="http://schemas.microsoft.com/office/drawing/2014/main" id="{D9094C3F-706E-B4BA-8F55-DB7B82C49194}"/>
              </a:ext>
            </a:extLst>
          </p:cNvPr>
          <p:cNvSpPr/>
          <p:nvPr/>
        </p:nvSpPr>
        <p:spPr bwMode="auto">
          <a:xfrm>
            <a:off x="7403133" y="6089796"/>
            <a:ext cx="1719330" cy="560742"/>
          </a:xfrm>
          <a:prstGeom prst="wedgeRoundRectCallout">
            <a:avLst>
              <a:gd name="adj1" fmla="val 45850"/>
              <a:gd name="adj2" fmla="val -140473"/>
              <a:gd name="adj3" fmla="val 16667"/>
            </a:avLst>
          </a:prstGeom>
          <a:solidFill>
            <a:srgbClr val="00E192"/>
          </a:solidFill>
          <a:ln w="12700" cap="flat" cmpd="sng" algn="ctr">
            <a:noFill/>
            <a:prstDash val="solid"/>
            <a:round/>
            <a:headEnd type="none" w="med" len="med"/>
            <a:tailEnd type="none"/>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r>
              <a:rPr lang="en-US" sz="1200" b="1">
                <a:latin typeface="Poppins" pitchFamily="2" charset="77"/>
                <a:cs typeface="Poppins" pitchFamily="2" charset="77"/>
              </a:rPr>
              <a:t>This is the dependent variable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E091"/>
        </a:solidFill>
        <a:effectLst/>
      </p:bgPr>
    </p:bg>
    <p:spTree>
      <p:nvGrpSpPr>
        <p:cNvPr id="1" name=""/>
        <p:cNvGrpSpPr/>
        <p:nvPr/>
      </p:nvGrpSpPr>
      <p:grpSpPr>
        <a:xfrm>
          <a:off x="0" y="0"/>
          <a:ext cx="0" cy="0"/>
          <a:chOff x="0" y="0"/>
          <a:chExt cx="0" cy="0"/>
        </a:xfrm>
      </p:grpSpPr>
      <p:sp>
        <p:nvSpPr>
          <p:cNvPr id="2" name="AutoShape 2"/>
          <p:cNvSpPr/>
          <p:nvPr/>
        </p:nvSpPr>
        <p:spPr>
          <a:xfrm>
            <a:off x="-11719" y="1477196"/>
            <a:ext cx="9772808" cy="5129438"/>
          </a:xfrm>
          <a:prstGeom prst="rect">
            <a:avLst/>
          </a:prstGeom>
          <a:solidFill>
            <a:srgbClr val="182722">
              <a:alpha val="9804"/>
            </a:srgbClr>
          </a:solidFill>
        </p:spPr>
      </p:sp>
      <p:sp>
        <p:nvSpPr>
          <p:cNvPr id="3" name="AutoShape 3"/>
          <p:cNvSpPr/>
          <p:nvPr/>
        </p:nvSpPr>
        <p:spPr>
          <a:xfrm>
            <a:off x="-11719" y="1345545"/>
            <a:ext cx="9772999" cy="5129438"/>
          </a:xfrm>
          <a:prstGeom prst="rect">
            <a:avLst/>
          </a:prstGeom>
          <a:solidFill>
            <a:srgbClr val="182722">
              <a:alpha val="40000"/>
            </a:srgbClr>
          </a:solidFill>
        </p:spPr>
      </p:sp>
      <p:sp>
        <p:nvSpPr>
          <p:cNvPr id="4" name="AutoShape 4"/>
          <p:cNvSpPr/>
          <p:nvPr/>
        </p:nvSpPr>
        <p:spPr>
          <a:xfrm>
            <a:off x="-11719" y="1224036"/>
            <a:ext cx="9772999" cy="5129438"/>
          </a:xfrm>
          <a:prstGeom prst="rect">
            <a:avLst/>
          </a:prstGeom>
          <a:solidFill>
            <a:srgbClr val="182722">
              <a:alpha val="69804"/>
            </a:srgbClr>
          </a:solidFill>
        </p:spPr>
      </p:sp>
      <p:grpSp>
        <p:nvGrpSpPr>
          <p:cNvPr id="5" name="Group 5"/>
          <p:cNvGrpSpPr/>
          <p:nvPr/>
        </p:nvGrpSpPr>
        <p:grpSpPr>
          <a:xfrm>
            <a:off x="742093" y="505423"/>
            <a:ext cx="226097" cy="22609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7" name="AutoShape 7"/>
          <p:cNvSpPr/>
          <p:nvPr/>
        </p:nvSpPr>
        <p:spPr>
          <a:xfrm>
            <a:off x="-12099" y="1101047"/>
            <a:ext cx="9827034" cy="6474983"/>
          </a:xfrm>
          <a:prstGeom prst="rect">
            <a:avLst/>
          </a:prstGeom>
          <a:solidFill>
            <a:srgbClr val="182722"/>
          </a:solidFill>
        </p:spPr>
        <p:txBody>
          <a:bodyPr/>
          <a:lstStyle/>
          <a:p>
            <a:endParaRPr lang="en-US"/>
          </a:p>
        </p:txBody>
      </p:sp>
      <p:grpSp>
        <p:nvGrpSpPr>
          <p:cNvPr id="8" name="Group 8"/>
          <p:cNvGrpSpPr/>
          <p:nvPr/>
        </p:nvGrpSpPr>
        <p:grpSpPr>
          <a:xfrm>
            <a:off x="5113261" y="452171"/>
            <a:ext cx="226097" cy="22609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E091"/>
            </a:solidFill>
          </p:spPr>
        </p:sp>
      </p:grpSp>
      <p:sp>
        <p:nvSpPr>
          <p:cNvPr id="10" name="TextBox 10"/>
          <p:cNvSpPr txBox="1"/>
          <p:nvPr/>
        </p:nvSpPr>
        <p:spPr>
          <a:xfrm>
            <a:off x="1388487" y="2413551"/>
            <a:ext cx="3012088" cy="250215"/>
          </a:xfrm>
          <a:prstGeom prst="rect">
            <a:avLst/>
          </a:prstGeom>
        </p:spPr>
        <p:txBody>
          <a:bodyPr lIns="0" tIns="0" rIns="0" bIns="0" rtlCol="0" anchor="t">
            <a:spAutoFit/>
          </a:bodyPr>
          <a:lstStyle/>
          <a:p>
            <a:pPr>
              <a:lnSpc>
                <a:spcPts val="2087"/>
              </a:lnSpc>
            </a:pPr>
            <a:endParaRPr/>
          </a:p>
        </p:txBody>
      </p:sp>
      <p:sp>
        <p:nvSpPr>
          <p:cNvPr id="27" name="AutoShape 27"/>
          <p:cNvSpPr/>
          <p:nvPr/>
        </p:nvSpPr>
        <p:spPr>
          <a:xfrm>
            <a:off x="0" y="1037179"/>
            <a:ext cx="9772998" cy="168177"/>
          </a:xfrm>
          <a:prstGeom prst="rect">
            <a:avLst/>
          </a:prstGeom>
          <a:solidFill>
            <a:srgbClr val="182722">
              <a:alpha val="40000"/>
            </a:srgbClr>
          </a:solidFill>
        </p:spPr>
        <p:txBody>
          <a:bodyPr/>
          <a:lstStyle/>
          <a:p>
            <a:endParaRPr lang="en-US"/>
          </a:p>
        </p:txBody>
      </p:sp>
      <p:sp>
        <p:nvSpPr>
          <p:cNvPr id="28" name="TextBox 28"/>
          <p:cNvSpPr txBox="1"/>
          <p:nvPr/>
        </p:nvSpPr>
        <p:spPr>
          <a:xfrm>
            <a:off x="457200" y="152400"/>
            <a:ext cx="9655239" cy="1968488"/>
          </a:xfrm>
          <a:prstGeom prst="rect">
            <a:avLst/>
          </a:prstGeom>
        </p:spPr>
        <p:txBody>
          <a:bodyPr wrap="square" lIns="0" tIns="0" rIns="0" bIns="0" rtlCol="0" anchor="t">
            <a:spAutoFit/>
          </a:bodyPr>
          <a:lstStyle/>
          <a:p>
            <a:pPr>
              <a:lnSpc>
                <a:spcPts val="4691"/>
              </a:lnSpc>
            </a:pPr>
            <a:r>
              <a:rPr lang="en-US" sz="4000" b="1" spc="-39" dirty="0">
                <a:solidFill>
                  <a:srgbClr val="003600"/>
                </a:solidFill>
                <a:latin typeface="Poppins" pitchFamily="2" charset="77"/>
                <a:cs typeface="Poppins" pitchFamily="2" charset="77"/>
              </a:rPr>
              <a:t>PROJECT ROADMAP</a:t>
            </a:r>
          </a:p>
          <a:p>
            <a:pPr>
              <a:lnSpc>
                <a:spcPts val="5413"/>
              </a:lnSpc>
            </a:pPr>
            <a:endParaRPr lang="en-US" sz="4000" b="1" spc="-20" dirty="0">
              <a:solidFill>
                <a:srgbClr val="003600"/>
              </a:solidFill>
              <a:latin typeface="Poppins" pitchFamily="2" charset="77"/>
              <a:cs typeface="Poppins" pitchFamily="2" charset="77"/>
            </a:endParaRPr>
          </a:p>
          <a:p>
            <a:pPr>
              <a:lnSpc>
                <a:spcPts val="5413"/>
              </a:lnSpc>
            </a:pPr>
            <a:endParaRPr lang="en-US" sz="4000" b="1" spc="-20" dirty="0">
              <a:solidFill>
                <a:srgbClr val="003600"/>
              </a:solidFill>
              <a:latin typeface="Poppins" pitchFamily="2" charset="77"/>
              <a:cs typeface="Poppins" pitchFamily="2" charset="77"/>
            </a:endParaRPr>
          </a:p>
        </p:txBody>
      </p:sp>
      <p:sp>
        <p:nvSpPr>
          <p:cNvPr id="29" name="AutoShape 29"/>
          <p:cNvSpPr/>
          <p:nvPr/>
        </p:nvSpPr>
        <p:spPr>
          <a:xfrm>
            <a:off x="-1" y="939135"/>
            <a:ext cx="9772997" cy="315434"/>
          </a:xfrm>
          <a:prstGeom prst="rect">
            <a:avLst/>
          </a:prstGeom>
          <a:solidFill>
            <a:srgbClr val="182722">
              <a:alpha val="40000"/>
            </a:srgbClr>
          </a:solidFill>
        </p:spPr>
      </p:sp>
      <p:grpSp>
        <p:nvGrpSpPr>
          <p:cNvPr id="48" name="Group 48"/>
          <p:cNvGrpSpPr/>
          <p:nvPr/>
        </p:nvGrpSpPr>
        <p:grpSpPr>
          <a:xfrm>
            <a:off x="1388487" y="1260550"/>
            <a:ext cx="3012088" cy="753287"/>
            <a:chOff x="0" y="-32180"/>
            <a:chExt cx="4016117" cy="1004381"/>
          </a:xfrm>
        </p:grpSpPr>
        <p:sp>
          <p:nvSpPr>
            <p:cNvPr id="49" name="TextBox 49"/>
            <p:cNvSpPr txBox="1"/>
            <p:nvPr/>
          </p:nvSpPr>
          <p:spPr>
            <a:xfrm>
              <a:off x="0" y="-32180"/>
              <a:ext cx="4016117" cy="452866"/>
            </a:xfrm>
            <a:prstGeom prst="rect">
              <a:avLst/>
            </a:prstGeom>
          </p:spPr>
          <p:txBody>
            <a:bodyPr lIns="0" tIns="0" rIns="0" bIns="0" rtlCol="0" anchor="t">
              <a:spAutoFit/>
            </a:bodyPr>
            <a:lstStyle/>
            <a:p>
              <a:pPr>
                <a:lnSpc>
                  <a:spcPts val="2714"/>
                </a:lnSpc>
              </a:pPr>
              <a:endParaRPr lang="en-US" sz="2000" spc="113">
                <a:solidFill>
                  <a:srgbClr val="FFFFFF"/>
                </a:solidFill>
                <a:latin typeface="Poppins Bold Italics"/>
              </a:endParaRPr>
            </a:p>
          </p:txBody>
        </p:sp>
        <p:sp>
          <p:nvSpPr>
            <p:cNvPr id="50" name="TextBox 50"/>
            <p:cNvSpPr txBox="1"/>
            <p:nvPr/>
          </p:nvSpPr>
          <p:spPr>
            <a:xfrm>
              <a:off x="0" y="651283"/>
              <a:ext cx="4016117" cy="320918"/>
            </a:xfrm>
            <a:prstGeom prst="rect">
              <a:avLst/>
            </a:prstGeom>
          </p:spPr>
          <p:txBody>
            <a:bodyPr lIns="0" tIns="0" rIns="0" bIns="0" rtlCol="0" anchor="t">
              <a:spAutoFit/>
            </a:bodyPr>
            <a:lstStyle/>
            <a:p>
              <a:pPr>
                <a:lnSpc>
                  <a:spcPts val="2087"/>
                </a:lnSpc>
              </a:pPr>
              <a:endParaRPr/>
            </a:p>
          </p:txBody>
        </p:sp>
      </p:grpSp>
      <p:grpSp>
        <p:nvGrpSpPr>
          <p:cNvPr id="60" name="Group 60"/>
          <p:cNvGrpSpPr/>
          <p:nvPr/>
        </p:nvGrpSpPr>
        <p:grpSpPr>
          <a:xfrm>
            <a:off x="1388487" y="4180099"/>
            <a:ext cx="3328177" cy="729152"/>
            <a:chOff x="0" y="0"/>
            <a:chExt cx="4437569" cy="972202"/>
          </a:xfrm>
        </p:grpSpPr>
        <p:sp>
          <p:nvSpPr>
            <p:cNvPr id="61" name="TextBox 61"/>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2" name="TextBox 62"/>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3" name="Group 63"/>
          <p:cNvGrpSpPr/>
          <p:nvPr/>
        </p:nvGrpSpPr>
        <p:grpSpPr>
          <a:xfrm>
            <a:off x="1388487" y="3450947"/>
            <a:ext cx="3328177" cy="729152"/>
            <a:chOff x="0" y="0"/>
            <a:chExt cx="4437569" cy="972202"/>
          </a:xfrm>
        </p:grpSpPr>
        <p:sp>
          <p:nvSpPr>
            <p:cNvPr id="64" name="TextBox 64"/>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5" name="TextBox 65"/>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6" name="Group 66"/>
          <p:cNvGrpSpPr/>
          <p:nvPr/>
        </p:nvGrpSpPr>
        <p:grpSpPr>
          <a:xfrm>
            <a:off x="1388487" y="2746097"/>
            <a:ext cx="3328177" cy="729152"/>
            <a:chOff x="0" y="0"/>
            <a:chExt cx="4437569" cy="972202"/>
          </a:xfrm>
        </p:grpSpPr>
        <p:sp>
          <p:nvSpPr>
            <p:cNvPr id="67" name="TextBox 67"/>
            <p:cNvSpPr txBox="1"/>
            <p:nvPr/>
          </p:nvSpPr>
          <p:spPr>
            <a:xfrm>
              <a:off x="0" y="0"/>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68" name="TextBox 68"/>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grpSp>
        <p:nvGrpSpPr>
          <p:cNvPr id="69" name="Group 69"/>
          <p:cNvGrpSpPr/>
          <p:nvPr/>
        </p:nvGrpSpPr>
        <p:grpSpPr>
          <a:xfrm>
            <a:off x="1388487" y="1981200"/>
            <a:ext cx="3328177" cy="774423"/>
            <a:chOff x="0" y="-60361"/>
            <a:chExt cx="4437569" cy="1032563"/>
          </a:xfrm>
        </p:grpSpPr>
        <p:sp>
          <p:nvSpPr>
            <p:cNvPr id="70" name="TextBox 70"/>
            <p:cNvSpPr txBox="1"/>
            <p:nvPr/>
          </p:nvSpPr>
          <p:spPr>
            <a:xfrm>
              <a:off x="0" y="-60361"/>
              <a:ext cx="4437569" cy="461665"/>
            </a:xfrm>
            <a:prstGeom prst="rect">
              <a:avLst/>
            </a:prstGeom>
          </p:spPr>
          <p:txBody>
            <a:bodyPr lIns="0" tIns="0" rIns="0" bIns="0" rtlCol="0" anchor="t">
              <a:spAutoFit/>
            </a:bodyPr>
            <a:lstStyle/>
            <a:p>
              <a:pPr>
                <a:lnSpc>
                  <a:spcPts val="2714"/>
                </a:lnSpc>
              </a:pPr>
              <a:endParaRPr lang="en-US" sz="2261" spc="113">
                <a:solidFill>
                  <a:srgbClr val="FFFFFF"/>
                </a:solidFill>
                <a:latin typeface="Poppins Bold Italics"/>
              </a:endParaRPr>
            </a:p>
          </p:txBody>
        </p:sp>
        <p:sp>
          <p:nvSpPr>
            <p:cNvPr id="71" name="TextBox 71"/>
            <p:cNvSpPr txBox="1"/>
            <p:nvPr/>
          </p:nvSpPr>
          <p:spPr>
            <a:xfrm>
              <a:off x="0" y="651283"/>
              <a:ext cx="4437569" cy="320919"/>
            </a:xfrm>
            <a:prstGeom prst="rect">
              <a:avLst/>
            </a:prstGeom>
          </p:spPr>
          <p:txBody>
            <a:bodyPr lIns="0" tIns="0" rIns="0" bIns="0" rtlCol="0" anchor="t">
              <a:spAutoFit/>
            </a:bodyPr>
            <a:lstStyle/>
            <a:p>
              <a:pPr>
                <a:lnSpc>
                  <a:spcPts val="2087"/>
                </a:lnSpc>
              </a:pPr>
              <a:endParaRPr/>
            </a:p>
          </p:txBody>
        </p:sp>
      </p:grpSp>
      <p:sp>
        <p:nvSpPr>
          <p:cNvPr id="74" name="TextBox 74"/>
          <p:cNvSpPr txBox="1"/>
          <p:nvPr/>
        </p:nvSpPr>
        <p:spPr>
          <a:xfrm>
            <a:off x="5008572" y="6953691"/>
            <a:ext cx="3328177" cy="240690"/>
          </a:xfrm>
          <a:prstGeom prst="rect">
            <a:avLst/>
          </a:prstGeom>
        </p:spPr>
        <p:txBody>
          <a:bodyPr lIns="0" tIns="0" rIns="0" bIns="0" rtlCol="0" anchor="t">
            <a:spAutoFit/>
          </a:bodyPr>
          <a:lstStyle/>
          <a:p>
            <a:pPr>
              <a:lnSpc>
                <a:spcPts val="2087"/>
              </a:lnSpc>
            </a:pPr>
            <a:endParaRPr/>
          </a:p>
        </p:txBody>
      </p:sp>
      <p:sp>
        <p:nvSpPr>
          <p:cNvPr id="80" name="TextBox 80"/>
          <p:cNvSpPr txBox="1"/>
          <p:nvPr/>
        </p:nvSpPr>
        <p:spPr>
          <a:xfrm>
            <a:off x="5851913" y="6212998"/>
            <a:ext cx="3328177" cy="240690"/>
          </a:xfrm>
          <a:prstGeom prst="rect">
            <a:avLst/>
          </a:prstGeom>
        </p:spPr>
        <p:txBody>
          <a:bodyPr lIns="0" tIns="0" rIns="0" bIns="0" rtlCol="0" anchor="t">
            <a:spAutoFit/>
          </a:bodyPr>
          <a:lstStyle/>
          <a:p>
            <a:pPr>
              <a:lnSpc>
                <a:spcPts val="2087"/>
              </a:lnSpc>
            </a:pPr>
            <a:endParaRPr/>
          </a:p>
        </p:txBody>
      </p:sp>
      <p:sp>
        <p:nvSpPr>
          <p:cNvPr id="100" name="AutoShape 29">
            <a:extLst>
              <a:ext uri="{FF2B5EF4-FFF2-40B4-BE49-F238E27FC236}">
                <a16:creationId xmlns:a16="http://schemas.microsoft.com/office/drawing/2014/main" id="{7FECFB5D-4433-A229-2238-4B6F9D4B391B}"/>
              </a:ext>
            </a:extLst>
          </p:cNvPr>
          <p:cNvSpPr/>
          <p:nvPr/>
        </p:nvSpPr>
        <p:spPr>
          <a:xfrm>
            <a:off x="0" y="812813"/>
            <a:ext cx="9772997" cy="213242"/>
          </a:xfrm>
          <a:prstGeom prst="rect">
            <a:avLst/>
          </a:prstGeom>
          <a:solidFill>
            <a:srgbClr val="182722">
              <a:alpha val="40000"/>
            </a:srgbClr>
          </a:solidFill>
        </p:spPr>
      </p:sp>
      <p:grpSp>
        <p:nvGrpSpPr>
          <p:cNvPr id="99" name="Group 4">
            <a:extLst>
              <a:ext uri="{FF2B5EF4-FFF2-40B4-BE49-F238E27FC236}">
                <a16:creationId xmlns:a16="http://schemas.microsoft.com/office/drawing/2014/main" id="{3FF5169A-C28F-DB36-364D-17D93D59E9A4}"/>
              </a:ext>
            </a:extLst>
          </p:cNvPr>
          <p:cNvGrpSpPr/>
          <p:nvPr/>
        </p:nvGrpSpPr>
        <p:grpSpPr>
          <a:xfrm>
            <a:off x="945671" y="3900334"/>
            <a:ext cx="243289" cy="244379"/>
            <a:chOff x="14167" y="0"/>
            <a:chExt cx="6321665" cy="6350000"/>
          </a:xfrm>
          <a:solidFill>
            <a:schemeClr val="bg1"/>
          </a:solidFill>
        </p:grpSpPr>
        <p:sp>
          <p:nvSpPr>
            <p:cNvPr id="101" name="Freeform 5">
              <a:extLst>
                <a:ext uri="{FF2B5EF4-FFF2-40B4-BE49-F238E27FC236}">
                  <a16:creationId xmlns:a16="http://schemas.microsoft.com/office/drawing/2014/main" id="{2F5363B0-E144-157A-8F7E-830DEAC3905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2" name="Group 6">
            <a:extLst>
              <a:ext uri="{FF2B5EF4-FFF2-40B4-BE49-F238E27FC236}">
                <a16:creationId xmlns:a16="http://schemas.microsoft.com/office/drawing/2014/main" id="{15714B12-CC70-71E7-CA0C-DFD18A9A5B54}"/>
              </a:ext>
            </a:extLst>
          </p:cNvPr>
          <p:cNvGrpSpPr/>
          <p:nvPr/>
        </p:nvGrpSpPr>
        <p:grpSpPr>
          <a:xfrm>
            <a:off x="7492628" y="3900334"/>
            <a:ext cx="243289" cy="244379"/>
            <a:chOff x="14167" y="0"/>
            <a:chExt cx="6321665" cy="6350000"/>
          </a:xfrm>
          <a:solidFill>
            <a:schemeClr val="bg1"/>
          </a:solidFill>
        </p:grpSpPr>
        <p:sp>
          <p:nvSpPr>
            <p:cNvPr id="103" name="Freeform 7">
              <a:extLst>
                <a:ext uri="{FF2B5EF4-FFF2-40B4-BE49-F238E27FC236}">
                  <a16:creationId xmlns:a16="http://schemas.microsoft.com/office/drawing/2014/main" id="{C8C254CC-5C4E-7479-43D1-9869D4B604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4" name="Group 8">
            <a:extLst>
              <a:ext uri="{FF2B5EF4-FFF2-40B4-BE49-F238E27FC236}">
                <a16:creationId xmlns:a16="http://schemas.microsoft.com/office/drawing/2014/main" id="{A4149275-77C7-A435-6221-125B13A9A0C9}"/>
              </a:ext>
            </a:extLst>
          </p:cNvPr>
          <p:cNvGrpSpPr/>
          <p:nvPr/>
        </p:nvGrpSpPr>
        <p:grpSpPr>
          <a:xfrm>
            <a:off x="3574515" y="3900334"/>
            <a:ext cx="243289" cy="244379"/>
            <a:chOff x="14167" y="0"/>
            <a:chExt cx="6321665" cy="6350000"/>
          </a:xfrm>
          <a:solidFill>
            <a:schemeClr val="bg1"/>
          </a:solidFill>
        </p:grpSpPr>
        <p:sp>
          <p:nvSpPr>
            <p:cNvPr id="105" name="Freeform 9">
              <a:extLst>
                <a:ext uri="{FF2B5EF4-FFF2-40B4-BE49-F238E27FC236}">
                  <a16:creationId xmlns:a16="http://schemas.microsoft.com/office/drawing/2014/main" id="{B00F406D-7036-C5C0-C490-8953B674231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06" name="AutoShape 10">
            <a:extLst>
              <a:ext uri="{FF2B5EF4-FFF2-40B4-BE49-F238E27FC236}">
                <a16:creationId xmlns:a16="http://schemas.microsoft.com/office/drawing/2014/main" id="{5D2EF75B-8038-0C42-668A-BED8347276EB}"/>
              </a:ext>
            </a:extLst>
          </p:cNvPr>
          <p:cNvSpPr/>
          <p:nvPr/>
        </p:nvSpPr>
        <p:spPr>
          <a:xfrm>
            <a:off x="457368" y="3995107"/>
            <a:ext cx="8877346" cy="54835"/>
          </a:xfrm>
          <a:prstGeom prst="rect">
            <a:avLst/>
          </a:prstGeom>
          <a:solidFill>
            <a:schemeClr val="bg1"/>
          </a:solidFill>
        </p:spPr>
      </p:sp>
      <p:grpSp>
        <p:nvGrpSpPr>
          <p:cNvPr id="107" name="Group 11">
            <a:extLst>
              <a:ext uri="{FF2B5EF4-FFF2-40B4-BE49-F238E27FC236}">
                <a16:creationId xmlns:a16="http://schemas.microsoft.com/office/drawing/2014/main" id="{74D979DC-A58F-FDFA-6128-3ACF30E19D43}"/>
              </a:ext>
            </a:extLst>
          </p:cNvPr>
          <p:cNvGrpSpPr/>
          <p:nvPr/>
        </p:nvGrpSpPr>
        <p:grpSpPr>
          <a:xfrm rot="5400000">
            <a:off x="2274686" y="3900334"/>
            <a:ext cx="243289" cy="244379"/>
            <a:chOff x="14167" y="0"/>
            <a:chExt cx="6321665" cy="6350000"/>
          </a:xfrm>
          <a:solidFill>
            <a:schemeClr val="bg1"/>
          </a:solidFill>
        </p:grpSpPr>
        <p:sp>
          <p:nvSpPr>
            <p:cNvPr id="108" name="Freeform 12">
              <a:extLst>
                <a:ext uri="{FF2B5EF4-FFF2-40B4-BE49-F238E27FC236}">
                  <a16:creationId xmlns:a16="http://schemas.microsoft.com/office/drawing/2014/main" id="{BADBBC52-52E8-308C-0062-F7B5376DBCD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09" name="Group 13">
            <a:extLst>
              <a:ext uri="{FF2B5EF4-FFF2-40B4-BE49-F238E27FC236}">
                <a16:creationId xmlns:a16="http://schemas.microsoft.com/office/drawing/2014/main" id="{1F64DD2D-0264-4A09-F72E-C4BBCEE2FFD2}"/>
              </a:ext>
            </a:extLst>
          </p:cNvPr>
          <p:cNvGrpSpPr/>
          <p:nvPr/>
        </p:nvGrpSpPr>
        <p:grpSpPr>
          <a:xfrm rot="5400000">
            <a:off x="4899062" y="3900334"/>
            <a:ext cx="243289" cy="244379"/>
            <a:chOff x="14167" y="0"/>
            <a:chExt cx="6321665" cy="6350000"/>
          </a:xfrm>
          <a:solidFill>
            <a:schemeClr val="bg1"/>
          </a:solidFill>
        </p:grpSpPr>
        <p:sp>
          <p:nvSpPr>
            <p:cNvPr id="110" name="Freeform 14">
              <a:extLst>
                <a:ext uri="{FF2B5EF4-FFF2-40B4-BE49-F238E27FC236}">
                  <a16:creationId xmlns:a16="http://schemas.microsoft.com/office/drawing/2014/main" id="{BEEF6EB1-0791-66EE-C47E-3F6363B6F08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1" name="Group 15">
            <a:extLst>
              <a:ext uri="{FF2B5EF4-FFF2-40B4-BE49-F238E27FC236}">
                <a16:creationId xmlns:a16="http://schemas.microsoft.com/office/drawing/2014/main" id="{46047CBE-9DE7-40A2-12FB-902D07B051B5}"/>
              </a:ext>
            </a:extLst>
          </p:cNvPr>
          <p:cNvGrpSpPr/>
          <p:nvPr/>
        </p:nvGrpSpPr>
        <p:grpSpPr>
          <a:xfrm rot="5400000">
            <a:off x="8729692" y="3900334"/>
            <a:ext cx="243289" cy="244379"/>
            <a:chOff x="14167" y="0"/>
            <a:chExt cx="6321665" cy="6350000"/>
          </a:xfrm>
          <a:solidFill>
            <a:schemeClr val="bg1"/>
          </a:solidFill>
        </p:grpSpPr>
        <p:sp>
          <p:nvSpPr>
            <p:cNvPr id="112" name="Freeform 16">
              <a:extLst>
                <a:ext uri="{FF2B5EF4-FFF2-40B4-BE49-F238E27FC236}">
                  <a16:creationId xmlns:a16="http://schemas.microsoft.com/office/drawing/2014/main" id="{E6B38D8E-EE2D-D326-2B71-2C27005054A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13" name="Group 17">
            <a:extLst>
              <a:ext uri="{FF2B5EF4-FFF2-40B4-BE49-F238E27FC236}">
                <a16:creationId xmlns:a16="http://schemas.microsoft.com/office/drawing/2014/main" id="{5B3A58A8-AD6E-BEB9-9336-44848FB934E0}"/>
              </a:ext>
            </a:extLst>
          </p:cNvPr>
          <p:cNvGrpSpPr/>
          <p:nvPr/>
        </p:nvGrpSpPr>
        <p:grpSpPr>
          <a:xfrm rot="5400000">
            <a:off x="6223608" y="3900334"/>
            <a:ext cx="243289" cy="244379"/>
            <a:chOff x="14167" y="0"/>
            <a:chExt cx="6321665" cy="6350000"/>
          </a:xfrm>
          <a:solidFill>
            <a:schemeClr val="bg1"/>
          </a:solidFill>
        </p:grpSpPr>
        <p:sp>
          <p:nvSpPr>
            <p:cNvPr id="114" name="Freeform 18">
              <a:extLst>
                <a:ext uri="{FF2B5EF4-FFF2-40B4-BE49-F238E27FC236}">
                  <a16:creationId xmlns:a16="http://schemas.microsoft.com/office/drawing/2014/main" id="{B765B030-8369-6DBE-9BAB-D64A1A2F195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15" name="AutoShape 19">
            <a:extLst>
              <a:ext uri="{FF2B5EF4-FFF2-40B4-BE49-F238E27FC236}">
                <a16:creationId xmlns:a16="http://schemas.microsoft.com/office/drawing/2014/main" id="{44D281C0-4750-39DE-2F33-DD06BC6B0A4B}"/>
              </a:ext>
            </a:extLst>
          </p:cNvPr>
          <p:cNvSpPr/>
          <p:nvPr/>
        </p:nvSpPr>
        <p:spPr>
          <a:xfrm rot="5400000">
            <a:off x="935724" y="4164813"/>
            <a:ext cx="263183" cy="33439"/>
          </a:xfrm>
          <a:prstGeom prst="rect">
            <a:avLst/>
          </a:prstGeom>
          <a:solidFill>
            <a:schemeClr val="bg1"/>
          </a:solidFill>
        </p:spPr>
      </p:sp>
      <p:sp>
        <p:nvSpPr>
          <p:cNvPr id="116" name="AutoShape 20">
            <a:extLst>
              <a:ext uri="{FF2B5EF4-FFF2-40B4-BE49-F238E27FC236}">
                <a16:creationId xmlns:a16="http://schemas.microsoft.com/office/drawing/2014/main" id="{30D24065-28E1-6540-D100-6E0F6E2F0975}"/>
              </a:ext>
            </a:extLst>
          </p:cNvPr>
          <p:cNvSpPr/>
          <p:nvPr/>
        </p:nvSpPr>
        <p:spPr>
          <a:xfrm rot="5400000">
            <a:off x="2264739" y="3846796"/>
            <a:ext cx="263183" cy="33439"/>
          </a:xfrm>
          <a:prstGeom prst="rect">
            <a:avLst/>
          </a:prstGeom>
          <a:solidFill>
            <a:schemeClr val="bg1"/>
          </a:solidFill>
        </p:spPr>
      </p:sp>
      <p:sp>
        <p:nvSpPr>
          <p:cNvPr id="117" name="AutoShape 21">
            <a:extLst>
              <a:ext uri="{FF2B5EF4-FFF2-40B4-BE49-F238E27FC236}">
                <a16:creationId xmlns:a16="http://schemas.microsoft.com/office/drawing/2014/main" id="{83C9B2E4-D559-A16C-0331-2E9ED3808CC6}"/>
              </a:ext>
            </a:extLst>
          </p:cNvPr>
          <p:cNvSpPr/>
          <p:nvPr/>
        </p:nvSpPr>
        <p:spPr>
          <a:xfrm rot="5400000">
            <a:off x="3564569" y="4164813"/>
            <a:ext cx="263183" cy="33439"/>
          </a:xfrm>
          <a:prstGeom prst="rect">
            <a:avLst/>
          </a:prstGeom>
          <a:solidFill>
            <a:schemeClr val="bg1"/>
          </a:solidFill>
        </p:spPr>
      </p:sp>
      <p:sp>
        <p:nvSpPr>
          <p:cNvPr id="118" name="AutoShape 22">
            <a:extLst>
              <a:ext uri="{FF2B5EF4-FFF2-40B4-BE49-F238E27FC236}">
                <a16:creationId xmlns:a16="http://schemas.microsoft.com/office/drawing/2014/main" id="{7043A851-19A2-278A-E827-4874F6074FDA}"/>
              </a:ext>
            </a:extLst>
          </p:cNvPr>
          <p:cNvSpPr/>
          <p:nvPr/>
        </p:nvSpPr>
        <p:spPr>
          <a:xfrm rot="5400000">
            <a:off x="4893750" y="3846796"/>
            <a:ext cx="263183" cy="33439"/>
          </a:xfrm>
          <a:prstGeom prst="rect">
            <a:avLst/>
          </a:prstGeom>
          <a:solidFill>
            <a:schemeClr val="bg1"/>
          </a:solidFill>
        </p:spPr>
      </p:sp>
      <p:sp>
        <p:nvSpPr>
          <p:cNvPr id="119" name="AutoShape 23">
            <a:extLst>
              <a:ext uri="{FF2B5EF4-FFF2-40B4-BE49-F238E27FC236}">
                <a16:creationId xmlns:a16="http://schemas.microsoft.com/office/drawing/2014/main" id="{848A31DF-FD06-7FE8-4FB2-7F2B47C141FE}"/>
              </a:ext>
            </a:extLst>
          </p:cNvPr>
          <p:cNvSpPr/>
          <p:nvPr/>
        </p:nvSpPr>
        <p:spPr>
          <a:xfrm rot="5400000">
            <a:off x="6213661" y="4164813"/>
            <a:ext cx="263183" cy="33439"/>
          </a:xfrm>
          <a:prstGeom prst="rect">
            <a:avLst/>
          </a:prstGeom>
          <a:solidFill>
            <a:schemeClr val="bg1"/>
          </a:solidFill>
        </p:spPr>
      </p:sp>
      <p:sp>
        <p:nvSpPr>
          <p:cNvPr id="120" name="AutoShape 24">
            <a:extLst>
              <a:ext uri="{FF2B5EF4-FFF2-40B4-BE49-F238E27FC236}">
                <a16:creationId xmlns:a16="http://schemas.microsoft.com/office/drawing/2014/main" id="{876F96E6-7AB5-F616-ACC9-3549BA573444}"/>
              </a:ext>
            </a:extLst>
          </p:cNvPr>
          <p:cNvSpPr/>
          <p:nvPr/>
        </p:nvSpPr>
        <p:spPr>
          <a:xfrm rot="5400000">
            <a:off x="7482681" y="3856321"/>
            <a:ext cx="263183" cy="33439"/>
          </a:xfrm>
          <a:prstGeom prst="rect">
            <a:avLst/>
          </a:prstGeom>
          <a:solidFill>
            <a:schemeClr val="bg1"/>
          </a:solidFill>
        </p:spPr>
      </p:sp>
      <p:sp>
        <p:nvSpPr>
          <p:cNvPr id="121" name="AutoShape 25">
            <a:extLst>
              <a:ext uri="{FF2B5EF4-FFF2-40B4-BE49-F238E27FC236}">
                <a16:creationId xmlns:a16="http://schemas.microsoft.com/office/drawing/2014/main" id="{CCB4AA9C-94BC-E303-326D-9297CABC75A8}"/>
              </a:ext>
            </a:extLst>
          </p:cNvPr>
          <p:cNvSpPr/>
          <p:nvPr/>
        </p:nvSpPr>
        <p:spPr>
          <a:xfrm rot="5400000">
            <a:off x="8719746" y="4150614"/>
            <a:ext cx="263183" cy="33439"/>
          </a:xfrm>
          <a:prstGeom prst="rect">
            <a:avLst/>
          </a:prstGeom>
          <a:solidFill>
            <a:schemeClr val="bg1"/>
          </a:solidFill>
        </p:spPr>
      </p:sp>
      <p:pic>
        <p:nvPicPr>
          <p:cNvPr id="122" name="Picture 26">
            <a:extLst>
              <a:ext uri="{FF2B5EF4-FFF2-40B4-BE49-F238E27FC236}">
                <a16:creationId xmlns:a16="http://schemas.microsoft.com/office/drawing/2014/main" id="{33BE67DB-E7B8-A3A6-9838-015C769D2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8612" y="5119888"/>
            <a:ext cx="991159" cy="991159"/>
          </a:xfrm>
          <a:prstGeom prst="rect">
            <a:avLst/>
          </a:prstGeom>
        </p:spPr>
      </p:pic>
      <p:pic>
        <p:nvPicPr>
          <p:cNvPr id="123" name="Picture 27">
            <a:extLst>
              <a:ext uri="{FF2B5EF4-FFF2-40B4-BE49-F238E27FC236}">
                <a16:creationId xmlns:a16="http://schemas.microsoft.com/office/drawing/2014/main" id="{F1028C99-2357-73C6-00F0-28A0A982EF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94569" y="1877654"/>
            <a:ext cx="991159" cy="991159"/>
          </a:xfrm>
          <a:prstGeom prst="rect">
            <a:avLst/>
          </a:prstGeom>
        </p:spPr>
      </p:pic>
      <p:pic>
        <p:nvPicPr>
          <p:cNvPr id="124" name="Picture 28">
            <a:extLst>
              <a:ext uri="{FF2B5EF4-FFF2-40B4-BE49-F238E27FC236}">
                <a16:creationId xmlns:a16="http://schemas.microsoft.com/office/drawing/2014/main" id="{03832732-7FAD-EB34-F52F-2635B8E38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94630" y="1919030"/>
            <a:ext cx="1005845" cy="1005845"/>
          </a:xfrm>
          <a:prstGeom prst="rect">
            <a:avLst/>
          </a:prstGeom>
        </p:spPr>
      </p:pic>
      <p:pic>
        <p:nvPicPr>
          <p:cNvPr id="125" name="Picture 29">
            <a:extLst>
              <a:ext uri="{FF2B5EF4-FFF2-40B4-BE49-F238E27FC236}">
                <a16:creationId xmlns:a16="http://schemas.microsoft.com/office/drawing/2014/main" id="{E80688DF-C6ED-3669-3763-7E4A229E0E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131262" y="5121113"/>
            <a:ext cx="991159" cy="1020499"/>
          </a:xfrm>
          <a:prstGeom prst="rect">
            <a:avLst/>
          </a:prstGeom>
        </p:spPr>
      </p:pic>
      <p:pic>
        <p:nvPicPr>
          <p:cNvPr id="126" name="Picture 30">
            <a:extLst>
              <a:ext uri="{FF2B5EF4-FFF2-40B4-BE49-F238E27FC236}">
                <a16:creationId xmlns:a16="http://schemas.microsoft.com/office/drawing/2014/main" id="{7FB538F2-0555-B326-23E2-3C7E3403BD0D}"/>
              </a:ext>
            </a:extLst>
          </p:cNvPr>
          <p:cNvPicPr>
            <a:picLocks noChangeAspect="1"/>
          </p:cNvPicPr>
          <p:nvPr/>
        </p:nvPicPr>
        <p:blipFill>
          <a:blip r:embed="rId11"/>
          <a:srcRect/>
          <a:stretch>
            <a:fillRect/>
          </a:stretch>
        </p:blipFill>
        <p:spPr>
          <a:xfrm>
            <a:off x="4466539" y="1836401"/>
            <a:ext cx="1108333" cy="1108333"/>
          </a:xfrm>
          <a:prstGeom prst="rect">
            <a:avLst/>
          </a:prstGeom>
        </p:spPr>
      </p:pic>
      <p:pic>
        <p:nvPicPr>
          <p:cNvPr id="127" name="Picture 31">
            <a:extLst>
              <a:ext uri="{FF2B5EF4-FFF2-40B4-BE49-F238E27FC236}">
                <a16:creationId xmlns:a16="http://schemas.microsoft.com/office/drawing/2014/main" id="{FD3DDF02-302A-021B-534E-50EB72261B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357225" y="5105720"/>
            <a:ext cx="989692" cy="1004299"/>
          </a:xfrm>
          <a:prstGeom prst="rect">
            <a:avLst/>
          </a:prstGeom>
        </p:spPr>
      </p:pic>
      <p:sp>
        <p:nvSpPr>
          <p:cNvPr id="128" name="TextBox 33">
            <a:extLst>
              <a:ext uri="{FF2B5EF4-FFF2-40B4-BE49-F238E27FC236}">
                <a16:creationId xmlns:a16="http://schemas.microsoft.com/office/drawing/2014/main" id="{6807E698-932A-1729-57C0-2802E1FC1078}"/>
              </a:ext>
            </a:extLst>
          </p:cNvPr>
          <p:cNvSpPr txBox="1"/>
          <p:nvPr/>
        </p:nvSpPr>
        <p:spPr>
          <a:xfrm>
            <a:off x="-158201" y="4343670"/>
            <a:ext cx="2537812" cy="718145"/>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Data Preprocessing</a:t>
            </a:r>
          </a:p>
        </p:txBody>
      </p:sp>
      <p:sp>
        <p:nvSpPr>
          <p:cNvPr id="129" name="TextBox 34">
            <a:extLst>
              <a:ext uri="{FF2B5EF4-FFF2-40B4-BE49-F238E27FC236}">
                <a16:creationId xmlns:a16="http://schemas.microsoft.com/office/drawing/2014/main" id="{F553DD66-83BA-1034-6EC1-ECD5CE342E62}"/>
              </a:ext>
            </a:extLst>
          </p:cNvPr>
          <p:cNvSpPr txBox="1"/>
          <p:nvPr/>
        </p:nvSpPr>
        <p:spPr>
          <a:xfrm>
            <a:off x="3751800" y="3039849"/>
            <a:ext cx="2537812" cy="718145"/>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Data </a:t>
            </a:r>
          </a:p>
          <a:p>
            <a:pPr algn="ctr">
              <a:lnSpc>
                <a:spcPts val="2800"/>
              </a:lnSpc>
            </a:pPr>
            <a:r>
              <a:rPr lang="en-US" sz="2000" spc="170">
                <a:solidFill>
                  <a:schemeClr val="bg1"/>
                </a:solidFill>
                <a:latin typeface="Poppins" pitchFamily="2" charset="77"/>
                <a:cs typeface="Poppins" pitchFamily="2" charset="77"/>
              </a:rPr>
              <a:t>Cleaning</a:t>
            </a:r>
          </a:p>
        </p:txBody>
      </p:sp>
      <p:sp>
        <p:nvSpPr>
          <p:cNvPr id="130" name="TextBox 35">
            <a:extLst>
              <a:ext uri="{FF2B5EF4-FFF2-40B4-BE49-F238E27FC236}">
                <a16:creationId xmlns:a16="http://schemas.microsoft.com/office/drawing/2014/main" id="{C9601638-7B7D-C95C-A1CC-8E61E12297E0}"/>
              </a:ext>
            </a:extLst>
          </p:cNvPr>
          <p:cNvSpPr txBox="1"/>
          <p:nvPr/>
        </p:nvSpPr>
        <p:spPr>
          <a:xfrm>
            <a:off x="1189505" y="3039849"/>
            <a:ext cx="2355280" cy="718145"/>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Exploratory Data Analysis</a:t>
            </a:r>
          </a:p>
        </p:txBody>
      </p:sp>
      <p:sp>
        <p:nvSpPr>
          <p:cNvPr id="131" name="TextBox 36">
            <a:extLst>
              <a:ext uri="{FF2B5EF4-FFF2-40B4-BE49-F238E27FC236}">
                <a16:creationId xmlns:a16="http://schemas.microsoft.com/office/drawing/2014/main" id="{029C59A4-DFF9-6BB0-C4AB-EC3ADD1D1189}"/>
              </a:ext>
            </a:extLst>
          </p:cNvPr>
          <p:cNvSpPr txBox="1"/>
          <p:nvPr/>
        </p:nvSpPr>
        <p:spPr>
          <a:xfrm>
            <a:off x="5076347" y="4369070"/>
            <a:ext cx="2537812" cy="359073"/>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Modeling</a:t>
            </a:r>
          </a:p>
        </p:txBody>
      </p:sp>
      <p:sp>
        <p:nvSpPr>
          <p:cNvPr id="132" name="TextBox 37">
            <a:extLst>
              <a:ext uri="{FF2B5EF4-FFF2-40B4-BE49-F238E27FC236}">
                <a16:creationId xmlns:a16="http://schemas.microsoft.com/office/drawing/2014/main" id="{6707D857-5228-9318-3DBF-FB907B496FB0}"/>
              </a:ext>
            </a:extLst>
          </p:cNvPr>
          <p:cNvSpPr txBox="1"/>
          <p:nvPr/>
        </p:nvSpPr>
        <p:spPr>
          <a:xfrm>
            <a:off x="2501800" y="4343670"/>
            <a:ext cx="2355280" cy="718145"/>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Feature Engineering</a:t>
            </a:r>
          </a:p>
        </p:txBody>
      </p:sp>
      <p:sp>
        <p:nvSpPr>
          <p:cNvPr id="133" name="TextBox 38">
            <a:extLst>
              <a:ext uri="{FF2B5EF4-FFF2-40B4-BE49-F238E27FC236}">
                <a16:creationId xmlns:a16="http://schemas.microsoft.com/office/drawing/2014/main" id="{BA5CF050-C581-BCDF-5A8A-59DC9CFAD3AA}"/>
              </a:ext>
            </a:extLst>
          </p:cNvPr>
          <p:cNvSpPr txBox="1"/>
          <p:nvPr/>
        </p:nvSpPr>
        <p:spPr>
          <a:xfrm>
            <a:off x="6419913" y="3039849"/>
            <a:ext cx="2355280" cy="718145"/>
          </a:xfrm>
          <a:prstGeom prst="rect">
            <a:avLst/>
          </a:prstGeom>
        </p:spPr>
        <p:txBody>
          <a:bodyPr lIns="0" tIns="0" rIns="0" bIns="0" rtlCol="0" anchor="t">
            <a:spAutoFit/>
          </a:bodyPr>
          <a:lstStyle/>
          <a:p>
            <a:pPr algn="ctr">
              <a:lnSpc>
                <a:spcPts val="2800"/>
              </a:lnSpc>
            </a:pPr>
            <a:r>
              <a:rPr lang="en-US" sz="2000" spc="170">
                <a:solidFill>
                  <a:schemeClr val="bg1"/>
                </a:solidFill>
                <a:latin typeface="Poppins" pitchFamily="2" charset="77"/>
                <a:cs typeface="Poppins" pitchFamily="2" charset="77"/>
              </a:rPr>
              <a:t>Hypothesis Testing</a:t>
            </a:r>
          </a:p>
        </p:txBody>
      </p:sp>
      <p:sp>
        <p:nvSpPr>
          <p:cNvPr id="134" name="TextBox 39">
            <a:extLst>
              <a:ext uri="{FF2B5EF4-FFF2-40B4-BE49-F238E27FC236}">
                <a16:creationId xmlns:a16="http://schemas.microsoft.com/office/drawing/2014/main" id="{E242631F-B7DB-E466-B8B9-FDB5053E96EC}"/>
              </a:ext>
            </a:extLst>
          </p:cNvPr>
          <p:cNvSpPr txBox="1"/>
          <p:nvPr/>
        </p:nvSpPr>
        <p:spPr>
          <a:xfrm>
            <a:off x="7630992" y="4335892"/>
            <a:ext cx="2314710" cy="666849"/>
          </a:xfrm>
          <a:prstGeom prst="rect">
            <a:avLst/>
          </a:prstGeom>
        </p:spPr>
        <p:txBody>
          <a:bodyPr lIns="0" tIns="0" rIns="0" bIns="0" rtlCol="0" anchor="t">
            <a:spAutoFit/>
          </a:bodyPr>
          <a:lstStyle/>
          <a:p>
            <a:pPr algn="ctr">
              <a:lnSpc>
                <a:spcPts val="2553"/>
              </a:lnSpc>
            </a:pPr>
            <a:r>
              <a:rPr lang="en-US" sz="1824" spc="155">
                <a:solidFill>
                  <a:schemeClr val="bg1"/>
                </a:solidFill>
                <a:latin typeface="Poppins" pitchFamily="2" charset="77"/>
                <a:cs typeface="Poppins" pitchFamily="2" charset="77"/>
              </a:rPr>
              <a:t> Observations,   Future scope</a:t>
            </a:r>
          </a:p>
        </p:txBody>
      </p:sp>
      <p:pic>
        <p:nvPicPr>
          <p:cNvPr id="135" name="Picture 32">
            <a:extLst>
              <a:ext uri="{FF2B5EF4-FFF2-40B4-BE49-F238E27FC236}">
                <a16:creationId xmlns:a16="http://schemas.microsoft.com/office/drawing/2014/main" id="{ECE2A05A-2824-15E9-AC67-2EB69DE448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66392" y="5124583"/>
            <a:ext cx="991160" cy="993644"/>
          </a:xfrm>
          <a:prstGeom prst="rect">
            <a:avLst/>
          </a:prstGeom>
        </p:spPr>
      </p:pic>
    </p:spTree>
    <p:extLst>
      <p:ext uri="{BB962C8B-B14F-4D97-AF65-F5344CB8AC3E}">
        <p14:creationId xmlns:p14="http://schemas.microsoft.com/office/powerpoint/2010/main" val="46034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grpSp>
        <p:nvGrpSpPr>
          <p:cNvPr id="2" name="Group 2"/>
          <p:cNvGrpSpPr/>
          <p:nvPr/>
        </p:nvGrpSpPr>
        <p:grpSpPr>
          <a:xfrm>
            <a:off x="0" y="1201340"/>
            <a:ext cx="9022080" cy="2615382"/>
            <a:chOff x="0" y="0"/>
            <a:chExt cx="13352935" cy="3487176"/>
          </a:xfrm>
        </p:grpSpPr>
        <p:sp>
          <p:nvSpPr>
            <p:cNvPr id="3" name="AutoShape 3"/>
            <p:cNvSpPr/>
            <p:nvPr/>
          </p:nvSpPr>
          <p:spPr>
            <a:xfrm>
              <a:off x="634778" y="0"/>
              <a:ext cx="12718156" cy="3487176"/>
            </a:xfrm>
            <a:prstGeom prst="rect">
              <a:avLst/>
            </a:prstGeom>
            <a:solidFill>
              <a:srgbClr val="00E091">
                <a:alpha val="9804"/>
              </a:srgbClr>
            </a:solidFill>
          </p:spPr>
        </p:sp>
        <p:sp>
          <p:nvSpPr>
            <p:cNvPr id="4" name="AutoShape 4"/>
            <p:cNvSpPr/>
            <p:nvPr/>
          </p:nvSpPr>
          <p:spPr>
            <a:xfrm>
              <a:off x="432200" y="0"/>
              <a:ext cx="12718156" cy="3487176"/>
            </a:xfrm>
            <a:prstGeom prst="rect">
              <a:avLst/>
            </a:prstGeom>
            <a:solidFill>
              <a:srgbClr val="00E091">
                <a:alpha val="40000"/>
              </a:srgbClr>
            </a:solidFill>
          </p:spPr>
        </p:sp>
        <p:sp>
          <p:nvSpPr>
            <p:cNvPr id="5" name="AutoShape 5"/>
            <p:cNvSpPr/>
            <p:nvPr/>
          </p:nvSpPr>
          <p:spPr>
            <a:xfrm>
              <a:off x="216100" y="0"/>
              <a:ext cx="12718156" cy="3487176"/>
            </a:xfrm>
            <a:prstGeom prst="rect">
              <a:avLst/>
            </a:prstGeom>
            <a:solidFill>
              <a:srgbClr val="00E091">
                <a:alpha val="69804"/>
              </a:srgbClr>
            </a:solidFill>
          </p:spPr>
        </p:sp>
        <p:sp>
          <p:nvSpPr>
            <p:cNvPr id="6" name="AutoShape 6"/>
            <p:cNvSpPr/>
            <p:nvPr/>
          </p:nvSpPr>
          <p:spPr>
            <a:xfrm>
              <a:off x="0" y="0"/>
              <a:ext cx="12718156" cy="3487176"/>
            </a:xfrm>
            <a:prstGeom prst="rect">
              <a:avLst/>
            </a:prstGeom>
            <a:solidFill>
              <a:srgbClr val="00E091"/>
            </a:solidFill>
          </p:spPr>
        </p:sp>
      </p:grpSp>
      <p:grpSp>
        <p:nvGrpSpPr>
          <p:cNvPr id="7" name="Group 7"/>
          <p:cNvGrpSpPr/>
          <p:nvPr/>
        </p:nvGrpSpPr>
        <p:grpSpPr>
          <a:xfrm>
            <a:off x="731521" y="4253282"/>
            <a:ext cx="9022080" cy="2615382"/>
            <a:chOff x="0" y="0"/>
            <a:chExt cx="13352934" cy="3487176"/>
          </a:xfrm>
        </p:grpSpPr>
        <p:sp>
          <p:nvSpPr>
            <p:cNvPr id="8" name="AutoShape 8"/>
            <p:cNvSpPr/>
            <p:nvPr/>
          </p:nvSpPr>
          <p:spPr>
            <a:xfrm rot="-10800000">
              <a:off x="0" y="0"/>
              <a:ext cx="12718156" cy="3487176"/>
            </a:xfrm>
            <a:prstGeom prst="rect">
              <a:avLst/>
            </a:prstGeom>
            <a:solidFill>
              <a:srgbClr val="00E091">
                <a:alpha val="9804"/>
              </a:srgbClr>
            </a:solidFill>
          </p:spPr>
        </p:sp>
        <p:sp>
          <p:nvSpPr>
            <p:cNvPr id="9" name="AutoShape 9"/>
            <p:cNvSpPr/>
            <p:nvPr/>
          </p:nvSpPr>
          <p:spPr>
            <a:xfrm rot="-10800000">
              <a:off x="202578" y="0"/>
              <a:ext cx="12718156" cy="3487176"/>
            </a:xfrm>
            <a:prstGeom prst="rect">
              <a:avLst/>
            </a:prstGeom>
            <a:solidFill>
              <a:srgbClr val="00E091">
                <a:alpha val="40000"/>
              </a:srgbClr>
            </a:solidFill>
          </p:spPr>
        </p:sp>
        <p:sp>
          <p:nvSpPr>
            <p:cNvPr id="10" name="AutoShape 10"/>
            <p:cNvSpPr/>
            <p:nvPr/>
          </p:nvSpPr>
          <p:spPr>
            <a:xfrm rot="-10800000">
              <a:off x="418678" y="0"/>
              <a:ext cx="12718156" cy="3487176"/>
            </a:xfrm>
            <a:prstGeom prst="rect">
              <a:avLst/>
            </a:prstGeom>
            <a:solidFill>
              <a:srgbClr val="00E091">
                <a:alpha val="69804"/>
              </a:srgbClr>
            </a:solidFill>
          </p:spPr>
        </p:sp>
        <p:sp>
          <p:nvSpPr>
            <p:cNvPr id="11" name="AutoShape 11"/>
            <p:cNvSpPr/>
            <p:nvPr/>
          </p:nvSpPr>
          <p:spPr>
            <a:xfrm rot="-10800000">
              <a:off x="634778" y="0"/>
              <a:ext cx="12718156" cy="3487176"/>
            </a:xfrm>
            <a:prstGeom prst="rect">
              <a:avLst/>
            </a:prstGeom>
            <a:solidFill>
              <a:srgbClr val="00E091"/>
            </a:solidFill>
          </p:spPr>
          <p:txBody>
            <a:bodyPr/>
            <a:lstStyle/>
            <a:p>
              <a:endParaRPr lang="en-US"/>
            </a:p>
          </p:txBody>
        </p:sp>
      </p:grpSp>
      <p:grpSp>
        <p:nvGrpSpPr>
          <p:cNvPr id="12" name="Group 12"/>
          <p:cNvGrpSpPr/>
          <p:nvPr/>
        </p:nvGrpSpPr>
        <p:grpSpPr>
          <a:xfrm>
            <a:off x="731520" y="1577112"/>
            <a:ext cx="7057449" cy="1269768"/>
            <a:chOff x="0" y="0"/>
            <a:chExt cx="9409932" cy="1693023"/>
          </a:xfrm>
        </p:grpSpPr>
        <p:sp>
          <p:nvSpPr>
            <p:cNvPr id="13" name="TextBox 13"/>
            <p:cNvSpPr txBox="1"/>
            <p:nvPr/>
          </p:nvSpPr>
          <p:spPr>
            <a:xfrm>
              <a:off x="0" y="0"/>
              <a:ext cx="9409932" cy="579561"/>
            </a:xfrm>
            <a:prstGeom prst="rect">
              <a:avLst/>
            </a:prstGeom>
          </p:spPr>
          <p:txBody>
            <a:bodyPr lIns="0" tIns="0" rIns="0" bIns="0" rtlCol="0" anchor="t">
              <a:spAutoFit/>
            </a:bodyPr>
            <a:lstStyle/>
            <a:p>
              <a:pPr>
                <a:lnSpc>
                  <a:spcPts val="3359"/>
                </a:lnSpc>
              </a:pPr>
              <a:r>
                <a:rPr lang="en-US" sz="2799" spc="139">
                  <a:solidFill>
                    <a:srgbClr val="182722"/>
                  </a:solidFill>
                  <a:latin typeface="Poppins" pitchFamily="2" charset="77"/>
                  <a:cs typeface="Poppins" pitchFamily="2" charset="77"/>
                </a:rPr>
                <a:t>Duplicate Data Treatment </a:t>
              </a:r>
            </a:p>
          </p:txBody>
        </p:sp>
        <p:sp>
          <p:nvSpPr>
            <p:cNvPr id="14" name="TextBox 14"/>
            <p:cNvSpPr txBox="1"/>
            <p:nvPr/>
          </p:nvSpPr>
          <p:spPr>
            <a:xfrm>
              <a:off x="0" y="792776"/>
              <a:ext cx="9409932" cy="900247"/>
            </a:xfrm>
            <a:prstGeom prst="rect">
              <a:avLst/>
            </a:prstGeom>
          </p:spPr>
          <p:txBody>
            <a:bodyPr lIns="0" tIns="0" rIns="0" bIns="0" rtlCol="0" anchor="t">
              <a:spAutoFit/>
            </a:bodyPr>
            <a:lstStyle/>
            <a:p>
              <a:pPr>
                <a:lnSpc>
                  <a:spcPts val="2700"/>
                </a:lnSpc>
              </a:pPr>
              <a:r>
                <a:rPr lang="en-US" sz="1510" spc="18">
                  <a:solidFill>
                    <a:srgbClr val="182722"/>
                  </a:solidFill>
                  <a:latin typeface="Poppins Light"/>
                </a:rPr>
                <a:t>337 duplicate track ids were detected within the dataset. Only the first one is considered for each track id.</a:t>
              </a:r>
            </a:p>
          </p:txBody>
        </p:sp>
      </p:grpSp>
      <p:sp>
        <p:nvSpPr>
          <p:cNvPr id="15" name="TextBox 15"/>
          <p:cNvSpPr txBox="1"/>
          <p:nvPr/>
        </p:nvSpPr>
        <p:spPr>
          <a:xfrm>
            <a:off x="1571486" y="4594275"/>
            <a:ext cx="7450594" cy="434671"/>
          </a:xfrm>
          <a:prstGeom prst="rect">
            <a:avLst/>
          </a:prstGeom>
        </p:spPr>
        <p:txBody>
          <a:bodyPr lIns="0" tIns="0" rIns="0" bIns="0" rtlCol="0" anchor="t">
            <a:spAutoFit/>
          </a:bodyPr>
          <a:lstStyle/>
          <a:p>
            <a:pPr algn="just">
              <a:lnSpc>
                <a:spcPts val="3359"/>
              </a:lnSpc>
            </a:pPr>
            <a:r>
              <a:rPr lang="en-US" sz="2799" spc="139">
                <a:solidFill>
                  <a:srgbClr val="182722"/>
                </a:solidFill>
                <a:latin typeface="Poppins" pitchFamily="2" charset="77"/>
                <a:cs typeface="Poppins" pitchFamily="2" charset="77"/>
              </a:rPr>
              <a:t>Outlier Removal</a:t>
            </a:r>
          </a:p>
        </p:txBody>
      </p:sp>
      <p:sp>
        <p:nvSpPr>
          <p:cNvPr id="16" name="TextBox 16"/>
          <p:cNvSpPr txBox="1"/>
          <p:nvPr/>
        </p:nvSpPr>
        <p:spPr>
          <a:xfrm>
            <a:off x="1571486" y="5233035"/>
            <a:ext cx="7450594" cy="1356525"/>
          </a:xfrm>
          <a:prstGeom prst="rect">
            <a:avLst/>
          </a:prstGeom>
        </p:spPr>
        <p:txBody>
          <a:bodyPr lIns="0" tIns="0" rIns="0" bIns="0" rtlCol="0" anchor="t">
            <a:spAutoFit/>
          </a:bodyPr>
          <a:lstStyle/>
          <a:p>
            <a:pPr marL="388620" lvl="1" indent="-194310" algn="just">
              <a:lnSpc>
                <a:spcPts val="2700"/>
              </a:lnSpc>
              <a:buFont typeface="Arial"/>
              <a:buChar char="•"/>
            </a:pPr>
            <a:r>
              <a:rPr lang="en-US" sz="1510" spc="18">
                <a:solidFill>
                  <a:srgbClr val="182722"/>
                </a:solidFill>
                <a:latin typeface="Poppins Light"/>
              </a:rPr>
              <a:t>Song Duration &lt; 1 min</a:t>
            </a:r>
          </a:p>
          <a:p>
            <a:pPr marL="388620" lvl="1" indent="-194310" algn="just">
              <a:lnSpc>
                <a:spcPts val="2700"/>
              </a:lnSpc>
              <a:buFont typeface="Arial"/>
              <a:buChar char="•"/>
            </a:pPr>
            <a:r>
              <a:rPr lang="en-US" sz="1510" spc="18">
                <a:solidFill>
                  <a:srgbClr val="182722"/>
                </a:solidFill>
                <a:latin typeface="Poppins Light"/>
              </a:rPr>
              <a:t>Song Duration &gt; 10 mins</a:t>
            </a:r>
          </a:p>
          <a:p>
            <a:pPr marL="388620" lvl="1" indent="-194310" algn="just">
              <a:lnSpc>
                <a:spcPts val="2700"/>
              </a:lnSpc>
              <a:buFont typeface="Arial"/>
              <a:buChar char="•"/>
            </a:pPr>
            <a:r>
              <a:rPr lang="en-US" sz="1510" spc="18" err="1">
                <a:solidFill>
                  <a:srgbClr val="182722"/>
                </a:solidFill>
                <a:latin typeface="Poppins Light"/>
              </a:rPr>
              <a:t>Speechiness</a:t>
            </a:r>
            <a:r>
              <a:rPr lang="en-US" sz="1510" spc="18">
                <a:solidFill>
                  <a:srgbClr val="182722"/>
                </a:solidFill>
                <a:latin typeface="Poppins Light"/>
              </a:rPr>
              <a:t> &gt; 0.66</a:t>
            </a:r>
          </a:p>
          <a:p>
            <a:pPr marL="388620" lvl="1" indent="-194310" algn="just">
              <a:lnSpc>
                <a:spcPts val="2700"/>
              </a:lnSpc>
              <a:buFont typeface="Arial"/>
              <a:buChar char="•"/>
            </a:pPr>
            <a:r>
              <a:rPr lang="en-US" sz="1510" spc="18">
                <a:solidFill>
                  <a:srgbClr val="182722"/>
                </a:solidFill>
                <a:latin typeface="Poppins Light"/>
              </a:rPr>
              <a:t>Liveness &lt; 0.8</a:t>
            </a:r>
          </a:p>
        </p:txBody>
      </p:sp>
      <p:sp>
        <p:nvSpPr>
          <p:cNvPr id="17" name="TextBox 17"/>
          <p:cNvSpPr txBox="1"/>
          <p:nvPr/>
        </p:nvSpPr>
        <p:spPr>
          <a:xfrm>
            <a:off x="457200" y="-70449"/>
            <a:ext cx="8676756" cy="835229"/>
          </a:xfrm>
          <a:prstGeom prst="rect">
            <a:avLst/>
          </a:prstGeom>
        </p:spPr>
        <p:txBody>
          <a:bodyPr lIns="0" tIns="0" rIns="0" bIns="0" rtlCol="0" anchor="t">
            <a:spAutoFit/>
          </a:bodyPr>
          <a:lstStyle/>
          <a:p>
            <a:pPr>
              <a:lnSpc>
                <a:spcPts val="7080"/>
              </a:lnSpc>
            </a:pPr>
            <a:r>
              <a:rPr lang="en-US" sz="4000" b="1" spc="-41">
                <a:solidFill>
                  <a:srgbClr val="00E192"/>
                </a:solidFill>
                <a:latin typeface="Poppins" pitchFamily="2" charset="77"/>
                <a:cs typeface="Poppins" pitchFamily="2" charset="77"/>
              </a:rPr>
              <a:t>DATA PREPROCESSING</a:t>
            </a:r>
          </a:p>
        </p:txBody>
      </p:sp>
      <p:sp>
        <p:nvSpPr>
          <p:cNvPr id="18" name="TextBox 18"/>
          <p:cNvSpPr txBox="1"/>
          <p:nvPr/>
        </p:nvSpPr>
        <p:spPr>
          <a:xfrm>
            <a:off x="5738871" y="5233035"/>
            <a:ext cx="7450594" cy="1010277"/>
          </a:xfrm>
          <a:prstGeom prst="rect">
            <a:avLst/>
          </a:prstGeom>
        </p:spPr>
        <p:txBody>
          <a:bodyPr lIns="0" tIns="0" rIns="0" bIns="0" rtlCol="0" anchor="t">
            <a:spAutoFit/>
          </a:bodyPr>
          <a:lstStyle/>
          <a:p>
            <a:pPr marL="388620" lvl="1" indent="-194310" algn="just">
              <a:lnSpc>
                <a:spcPts val="2700"/>
              </a:lnSpc>
              <a:buFont typeface="Arial"/>
              <a:buChar char="•"/>
            </a:pPr>
            <a:r>
              <a:rPr lang="en-US" sz="1510" spc="18">
                <a:solidFill>
                  <a:srgbClr val="182722"/>
                </a:solidFill>
                <a:latin typeface="Poppins Light"/>
              </a:rPr>
              <a:t>Tempo = 0</a:t>
            </a:r>
          </a:p>
          <a:p>
            <a:pPr marL="388620" lvl="1" indent="-194310" algn="just">
              <a:lnSpc>
                <a:spcPts val="2700"/>
              </a:lnSpc>
              <a:buFont typeface="Arial"/>
              <a:buChar char="•"/>
            </a:pPr>
            <a:r>
              <a:rPr lang="en-US" sz="1510" spc="18">
                <a:solidFill>
                  <a:srgbClr val="182722"/>
                </a:solidFill>
                <a:latin typeface="Poppins Light"/>
              </a:rPr>
              <a:t>Time Signature = 0</a:t>
            </a:r>
          </a:p>
          <a:p>
            <a:pPr marL="388620" lvl="1" indent="-194310" algn="just">
              <a:lnSpc>
                <a:spcPts val="2700"/>
              </a:lnSpc>
              <a:buFont typeface="Arial"/>
              <a:buChar char="•"/>
            </a:pPr>
            <a:r>
              <a:rPr lang="en-US" sz="1510" spc="18">
                <a:solidFill>
                  <a:srgbClr val="182722"/>
                </a:solidFill>
                <a:latin typeface="Poppins Light"/>
              </a:rPr>
              <a:t>Popularity = 0 </a:t>
            </a:r>
          </a:p>
        </p:txBody>
      </p:sp>
      <p:pic>
        <p:nvPicPr>
          <p:cNvPr id="19" name="Picture 26">
            <a:extLst>
              <a:ext uri="{FF2B5EF4-FFF2-40B4-BE49-F238E27FC236}">
                <a16:creationId xmlns:a16="http://schemas.microsoft.com/office/drawing/2014/main" id="{1DA88DFF-E13F-7085-0F8C-729987EBD0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3132" t="34123" r="6071" b="36678"/>
          <a:stretch>
            <a:fillRect/>
          </a:stretch>
        </p:blipFill>
        <p:spPr>
          <a:xfrm>
            <a:off x="441179" y="694379"/>
            <a:ext cx="625621" cy="14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0000"/>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57200" y="1600200"/>
            <a:ext cx="8839200" cy="4725442"/>
          </a:xfrm>
          <a:prstGeom prst="rect">
            <a:avLst/>
          </a:prstGeom>
        </p:spPr>
      </p:pic>
      <p:sp>
        <p:nvSpPr>
          <p:cNvPr id="6" name="TextBox 6"/>
          <p:cNvSpPr txBox="1"/>
          <p:nvPr/>
        </p:nvSpPr>
        <p:spPr>
          <a:xfrm>
            <a:off x="457200" y="144053"/>
            <a:ext cx="8839200" cy="1231106"/>
          </a:xfrm>
          <a:prstGeom prst="rect">
            <a:avLst/>
          </a:prstGeom>
        </p:spPr>
        <p:txBody>
          <a:bodyPr wrap="square" lIns="0" tIns="0" rIns="0" bIns="0" rtlCol="0" anchor="t">
            <a:spAutoFit/>
          </a:bodyPr>
          <a:lstStyle/>
          <a:p>
            <a:pPr algn="just"/>
            <a:r>
              <a:rPr lang="en-US" sz="4000" b="1" spc="-41" dirty="0">
                <a:solidFill>
                  <a:srgbClr val="00E192"/>
                </a:solidFill>
                <a:latin typeface="Poppins" pitchFamily="2" charset="77"/>
                <a:cs typeface="Poppins" pitchFamily="2" charset="77"/>
              </a:rPr>
              <a:t>NUMERIC DISTRIBUTION OF AUDIO FEATURES FOR ALL SONGS </a:t>
            </a:r>
          </a:p>
        </p:txBody>
      </p:sp>
      <p:pic>
        <p:nvPicPr>
          <p:cNvPr id="7" name="Picture 26">
            <a:extLst>
              <a:ext uri="{FF2B5EF4-FFF2-40B4-BE49-F238E27FC236}">
                <a16:creationId xmlns:a16="http://schemas.microsoft.com/office/drawing/2014/main" id="{D6FD3BC8-895F-B825-82F3-727C3601A9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271948"/>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3" name="TextBox 3"/>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sp>
        <p:nvSpPr>
          <p:cNvPr id="4" name="TextBox 4"/>
          <p:cNvSpPr txBox="1"/>
          <p:nvPr/>
        </p:nvSpPr>
        <p:spPr>
          <a:xfrm>
            <a:off x="457200" y="185652"/>
            <a:ext cx="8839200" cy="1179810"/>
          </a:xfrm>
          <a:prstGeom prst="rect">
            <a:avLst/>
          </a:prstGeom>
        </p:spPr>
        <p:txBody>
          <a:bodyPr wrap="square" lIns="0" tIns="0" rIns="0" bIns="0" rtlCol="0" anchor="t">
            <a:spAutoFit/>
          </a:bodyPr>
          <a:lstStyle/>
          <a:p>
            <a:pPr algn="just">
              <a:lnSpc>
                <a:spcPts val="4560"/>
              </a:lnSpc>
            </a:pPr>
            <a:r>
              <a:rPr lang="en-US" sz="4000" b="1" spc="-41">
                <a:solidFill>
                  <a:srgbClr val="00E192"/>
                </a:solidFill>
                <a:latin typeface="Poppins" pitchFamily="2" charset="77"/>
                <a:cs typeface="Poppins" pitchFamily="2" charset="77"/>
              </a:rPr>
              <a:t>NUMERIC DISTRIBUTION OF AUDIO FEATURES FOR TOP 20 SONGS </a:t>
            </a:r>
          </a:p>
        </p:txBody>
      </p:sp>
      <p:sp>
        <p:nvSpPr>
          <p:cNvPr id="5" name="TextBox 5"/>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dirty="0">
                <a:solidFill>
                  <a:srgbClr val="00E091">
                    <a:alpha val="40000"/>
                  </a:srgbClr>
                </a:solidFill>
                <a:latin typeface="Poppins" pitchFamily="2" charset="77"/>
                <a:cs typeface="Poppins" pitchFamily="2" charset="77"/>
              </a:rPr>
              <a:t>STREAMING</a:t>
            </a:r>
          </a:p>
        </p:txBody>
      </p:sp>
      <p:pic>
        <p:nvPicPr>
          <p:cNvPr id="6" name="Picture 6"/>
          <p:cNvPicPr>
            <a:picLocks noChangeAspect="1"/>
          </p:cNvPicPr>
          <p:nvPr/>
        </p:nvPicPr>
        <p:blipFill>
          <a:blip r:embed="rId2"/>
          <a:srcRect/>
          <a:stretch>
            <a:fillRect/>
          </a:stretch>
        </p:blipFill>
        <p:spPr>
          <a:xfrm>
            <a:off x="457200" y="1622613"/>
            <a:ext cx="8839199" cy="4701988"/>
          </a:xfrm>
          <a:prstGeom prst="rect">
            <a:avLst/>
          </a:prstGeom>
        </p:spPr>
      </p:pic>
      <p:pic>
        <p:nvPicPr>
          <p:cNvPr id="7" name="Picture 26">
            <a:extLst>
              <a:ext uri="{FF2B5EF4-FFF2-40B4-BE49-F238E27FC236}">
                <a16:creationId xmlns:a16="http://schemas.microsoft.com/office/drawing/2014/main" id="{CBF7CC60-14F2-B0B2-1645-07FAE1CA35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295400"/>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722"/>
        </a:solidFill>
        <a:effectLst/>
      </p:bgPr>
    </p:bg>
    <p:spTree>
      <p:nvGrpSpPr>
        <p:cNvPr id="1" name=""/>
        <p:cNvGrpSpPr/>
        <p:nvPr/>
      </p:nvGrpSpPr>
      <p:grpSpPr>
        <a:xfrm>
          <a:off x="0" y="0"/>
          <a:ext cx="0" cy="0"/>
          <a:chOff x="0" y="0"/>
          <a:chExt cx="0" cy="0"/>
        </a:xfrm>
      </p:grpSpPr>
      <p:sp>
        <p:nvSpPr>
          <p:cNvPr id="2" name="TextBox 2"/>
          <p:cNvSpPr txBox="1"/>
          <p:nvPr/>
        </p:nvSpPr>
        <p:spPr>
          <a:xfrm rot="5400000">
            <a:off x="5439101"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4706"/>
                  </a:srgbClr>
                </a:solidFill>
                <a:latin typeface="Poppins" pitchFamily="2" charset="77"/>
                <a:cs typeface="Poppins" pitchFamily="2" charset="77"/>
              </a:rPr>
              <a:t>STREAMING</a:t>
            </a:r>
          </a:p>
        </p:txBody>
      </p:sp>
      <p:sp>
        <p:nvSpPr>
          <p:cNvPr id="3" name="TextBox 3"/>
          <p:cNvSpPr txBox="1"/>
          <p:nvPr/>
        </p:nvSpPr>
        <p:spPr>
          <a:xfrm rot="5400000">
            <a:off x="4232110"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19608"/>
                  </a:srgbClr>
                </a:solidFill>
                <a:latin typeface="Poppins" pitchFamily="2" charset="77"/>
                <a:cs typeface="Poppins" pitchFamily="2" charset="77"/>
              </a:rPr>
              <a:t>STREAMING</a:t>
            </a:r>
          </a:p>
        </p:txBody>
      </p:sp>
      <p:sp>
        <p:nvSpPr>
          <p:cNvPr id="4" name="TextBox 4"/>
          <p:cNvSpPr txBox="1"/>
          <p:nvPr/>
        </p:nvSpPr>
        <p:spPr>
          <a:xfrm rot="5400000">
            <a:off x="3025119" y="2895600"/>
            <a:ext cx="7620141" cy="1524000"/>
          </a:xfrm>
          <a:prstGeom prst="rect">
            <a:avLst/>
          </a:prstGeom>
        </p:spPr>
        <p:txBody>
          <a:bodyPr lIns="0" tIns="0" rIns="0" bIns="0" rtlCol="0" anchor="t">
            <a:spAutoFit/>
          </a:bodyPr>
          <a:lstStyle/>
          <a:p>
            <a:pPr algn="ctr">
              <a:lnSpc>
                <a:spcPts val="12000"/>
              </a:lnSpc>
            </a:pPr>
            <a:r>
              <a:rPr lang="en-US" sz="10000" spc="-100">
                <a:solidFill>
                  <a:srgbClr val="00E091">
                    <a:alpha val="4706"/>
                  </a:srgbClr>
                </a:solidFill>
                <a:latin typeface="Poppins" pitchFamily="2" charset="77"/>
                <a:cs typeface="Poppins" pitchFamily="2" charset="77"/>
              </a:rPr>
              <a:t>STREAMING</a:t>
            </a:r>
          </a:p>
        </p:txBody>
      </p:sp>
      <p:pic>
        <p:nvPicPr>
          <p:cNvPr id="5" name="Picture 5"/>
          <p:cNvPicPr>
            <a:picLocks noChangeAspect="1"/>
          </p:cNvPicPr>
          <p:nvPr/>
        </p:nvPicPr>
        <p:blipFill>
          <a:blip r:embed="rId2"/>
          <a:srcRect/>
          <a:stretch>
            <a:fillRect/>
          </a:stretch>
        </p:blipFill>
        <p:spPr>
          <a:xfrm>
            <a:off x="468172" y="1601570"/>
            <a:ext cx="8814781" cy="4723030"/>
          </a:xfrm>
          <a:prstGeom prst="rect">
            <a:avLst/>
          </a:prstGeom>
        </p:spPr>
      </p:pic>
      <p:sp>
        <p:nvSpPr>
          <p:cNvPr id="6" name="TextBox 6"/>
          <p:cNvSpPr txBox="1"/>
          <p:nvPr/>
        </p:nvSpPr>
        <p:spPr>
          <a:xfrm>
            <a:off x="457200" y="152400"/>
            <a:ext cx="8839200" cy="1178528"/>
          </a:xfrm>
          <a:prstGeom prst="rect">
            <a:avLst/>
          </a:prstGeom>
        </p:spPr>
        <p:txBody>
          <a:bodyPr wrap="square" lIns="0" tIns="0" rIns="0" bIns="0" rtlCol="0" anchor="t">
            <a:spAutoFit/>
          </a:bodyPr>
          <a:lstStyle/>
          <a:p>
            <a:pPr algn="just"/>
            <a:r>
              <a:rPr lang="en-US" sz="3800" b="1" spc="-41">
                <a:solidFill>
                  <a:srgbClr val="00E192"/>
                </a:solidFill>
                <a:latin typeface="Poppins" pitchFamily="2" charset="77"/>
                <a:cs typeface="Poppins" pitchFamily="2" charset="77"/>
              </a:rPr>
              <a:t>COMPARISON OF FEATURE AVERAGES FOR TOP, MID &amp; BOTTOM 20 SONGS </a:t>
            </a:r>
          </a:p>
        </p:txBody>
      </p:sp>
      <p:pic>
        <p:nvPicPr>
          <p:cNvPr id="7" name="Picture 26">
            <a:extLst>
              <a:ext uri="{FF2B5EF4-FFF2-40B4-BE49-F238E27FC236}">
                <a16:creationId xmlns:a16="http://schemas.microsoft.com/office/drawing/2014/main" id="{2A167A65-4EFC-5A9B-93FB-6BDBD07061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3132" t="34123" r="6071" b="36678"/>
          <a:stretch>
            <a:fillRect/>
          </a:stretch>
        </p:blipFill>
        <p:spPr>
          <a:xfrm>
            <a:off x="381000" y="1303979"/>
            <a:ext cx="625621" cy="143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860</Words>
  <Application>Microsoft Macintosh PowerPoint</Application>
  <PresentationFormat>Custom</PresentationFormat>
  <Paragraphs>206</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vt:lpstr>
      <vt:lpstr>Poppins Bold Italics</vt:lpstr>
      <vt:lpstr>Arimo</vt:lpstr>
      <vt:lpstr>Poppins Light</vt:lpstr>
      <vt:lpstr>Arial</vt:lpstr>
      <vt:lpstr>Poppins Bold</vt:lpstr>
      <vt:lpstr>Calibri</vt:lpstr>
      <vt:lpstr>Poppins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Cream Music Business Presentation</dc:title>
  <cp:lastModifiedBy>Ayush Oturkar</cp:lastModifiedBy>
  <cp:revision>6</cp:revision>
  <dcterms:created xsi:type="dcterms:W3CDTF">2006-08-16T00:00:00Z</dcterms:created>
  <dcterms:modified xsi:type="dcterms:W3CDTF">2022-12-12T06:59:44Z</dcterms:modified>
  <dc:identifier>DAFUVc07zpk</dc:identifier>
</cp:coreProperties>
</file>